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41"/>
  </p:notesMasterIdLst>
  <p:sldIdLst>
    <p:sldId id="256" r:id="rId2"/>
    <p:sldId id="343" r:id="rId3"/>
    <p:sldId id="390" r:id="rId4"/>
    <p:sldId id="391" r:id="rId5"/>
    <p:sldId id="389" r:id="rId6"/>
    <p:sldId id="392" r:id="rId7"/>
    <p:sldId id="420" r:id="rId8"/>
    <p:sldId id="424" r:id="rId9"/>
    <p:sldId id="421" r:id="rId10"/>
    <p:sldId id="422" r:id="rId11"/>
    <p:sldId id="264" r:id="rId12"/>
    <p:sldId id="313" r:id="rId13"/>
    <p:sldId id="395" r:id="rId14"/>
    <p:sldId id="423" r:id="rId15"/>
    <p:sldId id="400" r:id="rId16"/>
    <p:sldId id="401" r:id="rId17"/>
    <p:sldId id="402" r:id="rId18"/>
    <p:sldId id="396" r:id="rId19"/>
    <p:sldId id="403" r:id="rId20"/>
    <p:sldId id="271" r:id="rId21"/>
    <p:sldId id="425" r:id="rId22"/>
    <p:sldId id="397" r:id="rId23"/>
    <p:sldId id="406" r:id="rId24"/>
    <p:sldId id="426" r:id="rId25"/>
    <p:sldId id="407" r:id="rId26"/>
    <p:sldId id="412" r:id="rId27"/>
    <p:sldId id="408" r:id="rId28"/>
    <p:sldId id="414" r:id="rId29"/>
    <p:sldId id="413" r:id="rId30"/>
    <p:sldId id="415" r:id="rId31"/>
    <p:sldId id="416" r:id="rId32"/>
    <p:sldId id="417" r:id="rId33"/>
    <p:sldId id="418" r:id="rId34"/>
    <p:sldId id="419" r:id="rId35"/>
    <p:sldId id="404" r:id="rId36"/>
    <p:sldId id="410" r:id="rId37"/>
    <p:sldId id="261" r:id="rId38"/>
    <p:sldId id="260" r:id="rId39"/>
    <p:sldId id="405" r:id="rId40"/>
  </p:sldIdLst>
  <p:sldSz cx="9144000" cy="5143500" type="screen16x9"/>
  <p:notesSz cx="6858000" cy="9144000"/>
  <p:embeddedFontLst>
    <p:embeddedFont>
      <p:font typeface="Baloo 2" panose="03080502040302020200" pitchFamily="66" charset="77"/>
      <p:regular r:id="rId42"/>
      <p:bold r:id="rId43"/>
    </p:embeddedFont>
    <p:embeddedFont>
      <p:font typeface="Cambria Math" panose="02040503050406030204" pitchFamily="18" charset="0"/>
      <p:regular r:id="rId44"/>
    </p:embeddedFont>
    <p:embeddedFont>
      <p:font typeface="Concert One" pitchFamily="2" charset="77"/>
      <p:regular r:id="rId45"/>
    </p:embeddedFont>
    <p:embeddedFont>
      <p:font typeface="Teko" panose="02000000000000000000" pitchFamily="2" charset="77"/>
      <p:regular r:id="rId46"/>
      <p:bold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F92"/>
    <a:srgbClr val="FFCDD4"/>
    <a:srgbClr val="E0DCFF"/>
    <a:srgbClr val="FCE6E5"/>
    <a:srgbClr val="D6C4DE"/>
    <a:srgbClr val="D9C1D8"/>
    <a:srgbClr val="E6E5FC"/>
    <a:srgbClr val="00F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79F66A-D4DE-B84C-A195-318FA0BE50BA}" v="125" dt="2021-03-15T21:43:40.839"/>
  </p1510:revLst>
</p1510:revInfo>
</file>

<file path=ppt/tableStyles.xml><?xml version="1.0" encoding="utf-8"?>
<a:tblStyleLst xmlns:a="http://schemas.openxmlformats.org/drawingml/2006/main" def="{D0CFCCEC-FA5B-4BD6-9C29-9905A8ED209A}">
  <a:tblStyle styleId="{D0CFCCEC-FA5B-4BD6-9C29-9905A8ED209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448" autoAdjust="0"/>
    <p:restoredTop sz="94709"/>
  </p:normalViewPr>
  <p:slideViewPr>
    <p:cSldViewPr snapToGrid="0" snapToObjects="1">
      <p:cViewPr varScale="1">
        <p:scale>
          <a:sx n="175" d="100"/>
          <a:sy n="175" d="100"/>
        </p:scale>
        <p:origin x="168" y="4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86fc84f77b_0_16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86fc84f77b_0_16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5208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Marr, D. C. (1982). A computational investigation into the human representation and processing of visual information. </a:t>
            </a:r>
            <a:r>
              <a:rPr lang="en-US" sz="1200" i="1" kern="1200" dirty="0">
                <a:solidFill>
                  <a:schemeClr val="tx1"/>
                </a:solidFill>
                <a:latin typeface="+mn-lt"/>
                <a:ea typeface="+mn-ea"/>
                <a:cs typeface="+mn-cs"/>
              </a:rPr>
              <a:t>Free-man, San Francisco, CA</a:t>
            </a:r>
            <a:r>
              <a:rPr lang="en-US" sz="1200" i="0" kern="1200" dirty="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AF1BA4AD-6F81-DB4D-86BA-1612B32506C1}" type="slidenum">
              <a:rPr lang="en-US" smtClean="0"/>
              <a:t>11</a:t>
            </a:fld>
            <a:endParaRPr lang="en-US"/>
          </a:p>
        </p:txBody>
      </p:sp>
    </p:spTree>
    <p:extLst>
      <p:ext uri="{BB962C8B-B14F-4D97-AF65-F5344CB8AC3E}">
        <p14:creationId xmlns:p14="http://schemas.microsoft.com/office/powerpoint/2010/main" val="3125211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01788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71356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00138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86fc84f77b_0_16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86fc84f77b_0_16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1BA4AD-6F81-DB4D-86BA-1612B32506C1}" type="slidenum">
              <a:rPr lang="en-US" smtClean="0"/>
              <a:t>37</a:t>
            </a:fld>
            <a:endParaRPr lang="en-US"/>
          </a:p>
        </p:txBody>
      </p:sp>
    </p:spTree>
    <p:extLst>
      <p:ext uri="{BB962C8B-B14F-4D97-AF65-F5344CB8AC3E}">
        <p14:creationId xmlns:p14="http://schemas.microsoft.com/office/powerpoint/2010/main" val="29067208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1BA4AD-6F81-DB4D-86BA-1612B32506C1}" type="slidenum">
              <a:rPr lang="en-US" smtClean="0"/>
              <a:t>38</a:t>
            </a:fld>
            <a:endParaRPr lang="en-US"/>
          </a:p>
        </p:txBody>
      </p:sp>
    </p:spTree>
    <p:extLst>
      <p:ext uri="{BB962C8B-B14F-4D97-AF65-F5344CB8AC3E}">
        <p14:creationId xmlns:p14="http://schemas.microsoft.com/office/powerpoint/2010/main" val="3049234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9553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5442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4379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0998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86fc84f77b_0_16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86fc84f77b_0_16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8784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86fc84f77b_0_16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86fc84f77b_0_16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4378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86fc84f77b_0_16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86fc84f77b_0_16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7960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86fc84f77b_0_16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86fc84f77b_0_16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79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853050" y="518444"/>
            <a:ext cx="7757688" cy="4439866"/>
            <a:chOff x="329117" y="143471"/>
            <a:chExt cx="8485767" cy="4856559"/>
          </a:xfrm>
        </p:grpSpPr>
        <p:grpSp>
          <p:nvGrpSpPr>
            <p:cNvPr id="11" name="Google Shape;11;p2"/>
            <p:cNvGrpSpPr/>
            <p:nvPr/>
          </p:nvGrpSpPr>
          <p:grpSpPr>
            <a:xfrm>
              <a:off x="329117" y="143471"/>
              <a:ext cx="8485767" cy="4856559"/>
              <a:chOff x="254525" y="67275"/>
              <a:chExt cx="8485767" cy="4856559"/>
            </a:xfrm>
          </p:grpSpPr>
          <p:sp>
            <p:nvSpPr>
              <p:cNvPr id="12" name="Google Shape;12;p2"/>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54525" y="67275"/>
                <a:ext cx="8485767" cy="4856559"/>
              </a:xfrm>
              <a:custGeom>
                <a:avLst/>
                <a:gdLst/>
                <a:ahLst/>
                <a:cxnLst/>
                <a:rect l="l" t="t" r="r" b="b"/>
                <a:pathLst>
                  <a:path w="36696" h="28112" extrusionOk="0">
                    <a:moveTo>
                      <a:pt x="36553" y="143"/>
                    </a:moveTo>
                    <a:lnTo>
                      <a:pt x="36553" y="27956"/>
                    </a:lnTo>
                    <a:lnTo>
                      <a:pt x="144" y="27956"/>
                    </a:lnTo>
                    <a:lnTo>
                      <a:pt x="144" y="143"/>
                    </a:lnTo>
                    <a:close/>
                    <a:moveTo>
                      <a:pt x="72" y="1"/>
                    </a:moveTo>
                    <a:cubicBezTo>
                      <a:pt x="37" y="1"/>
                      <a:pt x="1" y="24"/>
                      <a:pt x="1" y="72"/>
                    </a:cubicBezTo>
                    <a:lnTo>
                      <a:pt x="1" y="28040"/>
                    </a:lnTo>
                    <a:cubicBezTo>
                      <a:pt x="1" y="28075"/>
                      <a:pt x="37" y="28111"/>
                      <a:pt x="72" y="28111"/>
                    </a:cubicBezTo>
                    <a:lnTo>
                      <a:pt x="36625" y="28111"/>
                    </a:lnTo>
                    <a:cubicBezTo>
                      <a:pt x="36660" y="28111"/>
                      <a:pt x="36696" y="28075"/>
                      <a:pt x="36696" y="28040"/>
                    </a:cubicBezTo>
                    <a:lnTo>
                      <a:pt x="36696" y="72"/>
                    </a:lnTo>
                    <a:cubicBezTo>
                      <a:pt x="36696" y="24"/>
                      <a:pt x="36660" y="1"/>
                      <a:pt x="36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7;p2"/>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2"/>
          <p:cNvSpPr/>
          <p:nvPr/>
        </p:nvSpPr>
        <p:spPr>
          <a:xfrm>
            <a:off x="6610115" y="4104937"/>
            <a:ext cx="198305" cy="213893"/>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614487" y="4028602"/>
            <a:ext cx="339830" cy="366542"/>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1"/>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565151" y="3342101"/>
            <a:ext cx="1928325" cy="2247935"/>
            <a:chOff x="-717551" y="3189701"/>
            <a:chExt cx="1928325" cy="2247935"/>
          </a:xfrm>
        </p:grpSpPr>
        <p:sp>
          <p:nvSpPr>
            <p:cNvPr id="23" name="Google Shape;23;p2"/>
            <p:cNvSpPr/>
            <p:nvPr/>
          </p:nvSpPr>
          <p:spPr>
            <a:xfrm>
              <a:off x="-712863" y="3488056"/>
              <a:ext cx="1180775" cy="1913025"/>
            </a:xfrm>
            <a:custGeom>
              <a:avLst/>
              <a:gdLst/>
              <a:ahLst/>
              <a:cxnLst/>
              <a:rect l="l" t="t" r="r" b="b"/>
              <a:pathLst>
                <a:path w="21158" h="34279" extrusionOk="0">
                  <a:moveTo>
                    <a:pt x="0" y="0"/>
                  </a:moveTo>
                  <a:cubicBezTo>
                    <a:pt x="322" y="13526"/>
                    <a:pt x="8418" y="26039"/>
                    <a:pt x="16228" y="34278"/>
                  </a:cubicBezTo>
                  <a:lnTo>
                    <a:pt x="21158" y="33385"/>
                  </a:lnTo>
                  <a:cubicBezTo>
                    <a:pt x="18264" y="19467"/>
                    <a:pt x="9954" y="7513"/>
                    <a:pt x="0"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17551" y="3483647"/>
              <a:ext cx="1189425" cy="1922066"/>
            </a:xfrm>
            <a:custGeom>
              <a:avLst/>
              <a:gdLst/>
              <a:ahLst/>
              <a:cxnLst/>
              <a:rect l="l" t="t" r="r" b="b"/>
              <a:pathLst>
                <a:path w="21313" h="34441" extrusionOk="0">
                  <a:moveTo>
                    <a:pt x="156" y="234"/>
                  </a:moveTo>
                  <a:lnTo>
                    <a:pt x="156" y="234"/>
                  </a:lnTo>
                  <a:cubicBezTo>
                    <a:pt x="10776" y="8295"/>
                    <a:pt x="18420" y="20379"/>
                    <a:pt x="21158" y="33405"/>
                  </a:cubicBezTo>
                  <a:lnTo>
                    <a:pt x="16336" y="34286"/>
                  </a:lnTo>
                  <a:cubicBezTo>
                    <a:pt x="11597" y="29273"/>
                    <a:pt x="608" y="15998"/>
                    <a:pt x="156" y="234"/>
                  </a:cubicBezTo>
                  <a:close/>
                  <a:moveTo>
                    <a:pt x="82" y="0"/>
                  </a:moveTo>
                  <a:cubicBezTo>
                    <a:pt x="70" y="0"/>
                    <a:pt x="58" y="3"/>
                    <a:pt x="48" y="8"/>
                  </a:cubicBezTo>
                  <a:cubicBezTo>
                    <a:pt x="25" y="20"/>
                    <a:pt x="1" y="56"/>
                    <a:pt x="1" y="79"/>
                  </a:cubicBezTo>
                  <a:cubicBezTo>
                    <a:pt x="156" y="6294"/>
                    <a:pt x="1941" y="12736"/>
                    <a:pt x="5323" y="19236"/>
                  </a:cubicBezTo>
                  <a:cubicBezTo>
                    <a:pt x="8788" y="25892"/>
                    <a:pt x="13181" y="31166"/>
                    <a:pt x="16265" y="34417"/>
                  </a:cubicBezTo>
                  <a:cubicBezTo>
                    <a:pt x="16277" y="34429"/>
                    <a:pt x="16289" y="34441"/>
                    <a:pt x="16312" y="34441"/>
                  </a:cubicBezTo>
                  <a:lnTo>
                    <a:pt x="16324" y="34441"/>
                  </a:lnTo>
                  <a:lnTo>
                    <a:pt x="21253" y="33536"/>
                  </a:lnTo>
                  <a:cubicBezTo>
                    <a:pt x="21277" y="33536"/>
                    <a:pt x="21289" y="33524"/>
                    <a:pt x="21301" y="33512"/>
                  </a:cubicBezTo>
                  <a:cubicBezTo>
                    <a:pt x="21313" y="33488"/>
                    <a:pt x="21313" y="33476"/>
                    <a:pt x="21313" y="33452"/>
                  </a:cubicBezTo>
                  <a:cubicBezTo>
                    <a:pt x="19908" y="26725"/>
                    <a:pt x="17241" y="20284"/>
                    <a:pt x="13371" y="14331"/>
                  </a:cubicBezTo>
                  <a:cubicBezTo>
                    <a:pt x="9776" y="8795"/>
                    <a:pt x="5192" y="3842"/>
                    <a:pt x="120" y="20"/>
                  </a:cubicBezTo>
                  <a:cubicBezTo>
                    <a:pt x="113" y="6"/>
                    <a:pt x="98" y="0"/>
                    <a:pt x="8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17551" y="3483814"/>
              <a:ext cx="1056548" cy="1896004"/>
            </a:xfrm>
            <a:custGeom>
              <a:avLst/>
              <a:gdLst/>
              <a:ahLst/>
              <a:cxnLst/>
              <a:rect l="l" t="t" r="r" b="b"/>
              <a:pathLst>
                <a:path w="18932" h="33974" extrusionOk="0">
                  <a:moveTo>
                    <a:pt x="77" y="0"/>
                  </a:moveTo>
                  <a:cubicBezTo>
                    <a:pt x="67" y="0"/>
                    <a:pt x="57" y="2"/>
                    <a:pt x="48" y="5"/>
                  </a:cubicBezTo>
                  <a:cubicBezTo>
                    <a:pt x="13" y="29"/>
                    <a:pt x="1" y="76"/>
                    <a:pt x="13" y="112"/>
                  </a:cubicBezTo>
                  <a:cubicBezTo>
                    <a:pt x="6644" y="12756"/>
                    <a:pt x="13312" y="24770"/>
                    <a:pt x="18789" y="33938"/>
                  </a:cubicBezTo>
                  <a:cubicBezTo>
                    <a:pt x="18801" y="33961"/>
                    <a:pt x="18825" y="33973"/>
                    <a:pt x="18848" y="33973"/>
                  </a:cubicBezTo>
                  <a:cubicBezTo>
                    <a:pt x="18860" y="33973"/>
                    <a:pt x="18872" y="33973"/>
                    <a:pt x="18884" y="33961"/>
                  </a:cubicBezTo>
                  <a:cubicBezTo>
                    <a:pt x="18920" y="33950"/>
                    <a:pt x="18932" y="33902"/>
                    <a:pt x="18908" y="33866"/>
                  </a:cubicBezTo>
                  <a:cubicBezTo>
                    <a:pt x="13443" y="24698"/>
                    <a:pt x="6775" y="12685"/>
                    <a:pt x="144" y="41"/>
                  </a:cubicBezTo>
                  <a:cubicBezTo>
                    <a:pt x="135" y="14"/>
                    <a:pt x="106" y="0"/>
                    <a:pt x="7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98911" y="3628750"/>
              <a:ext cx="167478" cy="178975"/>
            </a:xfrm>
            <a:custGeom>
              <a:avLst/>
              <a:gdLst/>
              <a:ahLst/>
              <a:cxnLst/>
              <a:rect l="l" t="t" r="r" b="b"/>
              <a:pathLst>
                <a:path w="3001" h="3207" extrusionOk="0">
                  <a:moveTo>
                    <a:pt x="2917" y="0"/>
                  </a:moveTo>
                  <a:cubicBezTo>
                    <a:pt x="2881" y="0"/>
                    <a:pt x="2856" y="22"/>
                    <a:pt x="2846" y="51"/>
                  </a:cubicBezTo>
                  <a:cubicBezTo>
                    <a:pt x="2620" y="956"/>
                    <a:pt x="2548" y="1920"/>
                    <a:pt x="2643" y="2980"/>
                  </a:cubicBezTo>
                  <a:cubicBezTo>
                    <a:pt x="1560" y="2206"/>
                    <a:pt x="762" y="1742"/>
                    <a:pt x="107" y="1516"/>
                  </a:cubicBezTo>
                  <a:cubicBezTo>
                    <a:pt x="101" y="1513"/>
                    <a:pt x="94" y="1512"/>
                    <a:pt x="87" y="1512"/>
                  </a:cubicBezTo>
                  <a:cubicBezTo>
                    <a:pt x="56" y="1512"/>
                    <a:pt x="22" y="1534"/>
                    <a:pt x="12" y="1563"/>
                  </a:cubicBezTo>
                  <a:cubicBezTo>
                    <a:pt x="0" y="1599"/>
                    <a:pt x="24" y="1647"/>
                    <a:pt x="60" y="1658"/>
                  </a:cubicBezTo>
                  <a:cubicBezTo>
                    <a:pt x="715" y="1897"/>
                    <a:pt x="1560" y="2385"/>
                    <a:pt x="2691" y="3194"/>
                  </a:cubicBezTo>
                  <a:cubicBezTo>
                    <a:pt x="2703" y="3206"/>
                    <a:pt x="2715" y="3206"/>
                    <a:pt x="2739" y="3206"/>
                  </a:cubicBezTo>
                  <a:cubicBezTo>
                    <a:pt x="2750" y="3206"/>
                    <a:pt x="2762" y="3206"/>
                    <a:pt x="2774" y="3194"/>
                  </a:cubicBezTo>
                  <a:cubicBezTo>
                    <a:pt x="2798" y="3182"/>
                    <a:pt x="2810" y="3159"/>
                    <a:pt x="2810" y="3123"/>
                  </a:cubicBezTo>
                  <a:cubicBezTo>
                    <a:pt x="2691" y="2016"/>
                    <a:pt x="2750" y="1027"/>
                    <a:pt x="2989" y="87"/>
                  </a:cubicBezTo>
                  <a:cubicBezTo>
                    <a:pt x="3001" y="51"/>
                    <a:pt x="2977" y="15"/>
                    <a:pt x="2941" y="3"/>
                  </a:cubicBezTo>
                  <a:cubicBezTo>
                    <a:pt x="2933" y="1"/>
                    <a:pt x="2924" y="0"/>
                    <a:pt x="291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39811" y="3779100"/>
              <a:ext cx="273178" cy="354210"/>
            </a:xfrm>
            <a:custGeom>
              <a:avLst/>
              <a:gdLst/>
              <a:ahLst/>
              <a:cxnLst/>
              <a:rect l="l" t="t" r="r" b="b"/>
              <a:pathLst>
                <a:path w="4895" h="6347" extrusionOk="0">
                  <a:moveTo>
                    <a:pt x="4704" y="0"/>
                  </a:moveTo>
                  <a:cubicBezTo>
                    <a:pt x="4668" y="0"/>
                    <a:pt x="4632" y="24"/>
                    <a:pt x="4632" y="72"/>
                  </a:cubicBezTo>
                  <a:cubicBezTo>
                    <a:pt x="4466" y="2215"/>
                    <a:pt x="4489" y="4179"/>
                    <a:pt x="4716" y="6061"/>
                  </a:cubicBezTo>
                  <a:cubicBezTo>
                    <a:pt x="3454" y="4846"/>
                    <a:pt x="1751" y="4346"/>
                    <a:pt x="108" y="3989"/>
                  </a:cubicBezTo>
                  <a:cubicBezTo>
                    <a:pt x="100" y="3987"/>
                    <a:pt x="92" y="3986"/>
                    <a:pt x="85" y="3986"/>
                  </a:cubicBezTo>
                  <a:cubicBezTo>
                    <a:pt x="49" y="3986"/>
                    <a:pt x="23" y="4009"/>
                    <a:pt x="13" y="4048"/>
                  </a:cubicBezTo>
                  <a:cubicBezTo>
                    <a:pt x="1" y="4084"/>
                    <a:pt x="37" y="4120"/>
                    <a:pt x="72" y="4132"/>
                  </a:cubicBezTo>
                  <a:cubicBezTo>
                    <a:pt x="1763" y="4501"/>
                    <a:pt x="3501" y="5025"/>
                    <a:pt x="4751" y="6322"/>
                  </a:cubicBezTo>
                  <a:cubicBezTo>
                    <a:pt x="4775" y="6334"/>
                    <a:pt x="4787" y="6346"/>
                    <a:pt x="4811" y="6346"/>
                  </a:cubicBezTo>
                  <a:cubicBezTo>
                    <a:pt x="4823" y="6346"/>
                    <a:pt x="4835" y="6334"/>
                    <a:pt x="4847" y="6334"/>
                  </a:cubicBezTo>
                  <a:cubicBezTo>
                    <a:pt x="4870" y="6322"/>
                    <a:pt x="4894" y="6287"/>
                    <a:pt x="4882" y="6263"/>
                  </a:cubicBezTo>
                  <a:cubicBezTo>
                    <a:pt x="4644" y="4322"/>
                    <a:pt x="4609" y="2298"/>
                    <a:pt x="4775" y="84"/>
                  </a:cubicBezTo>
                  <a:cubicBezTo>
                    <a:pt x="4775" y="36"/>
                    <a:pt x="4751" y="0"/>
                    <a:pt x="470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07546" y="4113954"/>
              <a:ext cx="420621" cy="455891"/>
            </a:xfrm>
            <a:custGeom>
              <a:avLst/>
              <a:gdLst/>
              <a:ahLst/>
              <a:cxnLst/>
              <a:rect l="l" t="t" r="r" b="b"/>
              <a:pathLst>
                <a:path w="7537" h="8169" extrusionOk="0">
                  <a:moveTo>
                    <a:pt x="7477" y="1"/>
                  </a:moveTo>
                  <a:cubicBezTo>
                    <a:pt x="7442" y="1"/>
                    <a:pt x="7394" y="25"/>
                    <a:pt x="7382" y="61"/>
                  </a:cubicBezTo>
                  <a:cubicBezTo>
                    <a:pt x="6870" y="2358"/>
                    <a:pt x="6632" y="4942"/>
                    <a:pt x="6668" y="7931"/>
                  </a:cubicBezTo>
                  <a:cubicBezTo>
                    <a:pt x="5084" y="6704"/>
                    <a:pt x="2989" y="5645"/>
                    <a:pt x="107" y="4609"/>
                  </a:cubicBezTo>
                  <a:cubicBezTo>
                    <a:pt x="101" y="4607"/>
                    <a:pt x="94" y="4606"/>
                    <a:pt x="87" y="4606"/>
                  </a:cubicBezTo>
                  <a:cubicBezTo>
                    <a:pt x="56" y="4606"/>
                    <a:pt x="22" y="4627"/>
                    <a:pt x="12" y="4656"/>
                  </a:cubicBezTo>
                  <a:cubicBezTo>
                    <a:pt x="0" y="4692"/>
                    <a:pt x="12" y="4740"/>
                    <a:pt x="60" y="4752"/>
                  </a:cubicBezTo>
                  <a:cubicBezTo>
                    <a:pt x="3001" y="5799"/>
                    <a:pt x="5108" y="6883"/>
                    <a:pt x="6691" y="8145"/>
                  </a:cubicBezTo>
                  <a:cubicBezTo>
                    <a:pt x="6703" y="8157"/>
                    <a:pt x="6727" y="8169"/>
                    <a:pt x="6739" y="8169"/>
                  </a:cubicBezTo>
                  <a:cubicBezTo>
                    <a:pt x="6751" y="8169"/>
                    <a:pt x="6763" y="8157"/>
                    <a:pt x="6775" y="8157"/>
                  </a:cubicBezTo>
                  <a:cubicBezTo>
                    <a:pt x="6799" y="8145"/>
                    <a:pt x="6811" y="8121"/>
                    <a:pt x="6811" y="8085"/>
                  </a:cubicBezTo>
                  <a:cubicBezTo>
                    <a:pt x="6775" y="5037"/>
                    <a:pt x="7001" y="2418"/>
                    <a:pt x="7537" y="96"/>
                  </a:cubicBezTo>
                  <a:cubicBezTo>
                    <a:pt x="7537" y="49"/>
                    <a:pt x="7513" y="13"/>
                    <a:pt x="7477"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27510" y="4416159"/>
              <a:ext cx="439931" cy="463984"/>
            </a:xfrm>
            <a:custGeom>
              <a:avLst/>
              <a:gdLst/>
              <a:ahLst/>
              <a:cxnLst/>
              <a:rect l="l" t="t" r="r" b="b"/>
              <a:pathLst>
                <a:path w="7883" h="8314" extrusionOk="0">
                  <a:moveTo>
                    <a:pt x="7799" y="0"/>
                  </a:moveTo>
                  <a:cubicBezTo>
                    <a:pt x="7764" y="0"/>
                    <a:pt x="7738" y="22"/>
                    <a:pt x="7728" y="51"/>
                  </a:cubicBezTo>
                  <a:cubicBezTo>
                    <a:pt x="6978" y="2635"/>
                    <a:pt x="6585" y="5349"/>
                    <a:pt x="6573" y="8100"/>
                  </a:cubicBezTo>
                  <a:cubicBezTo>
                    <a:pt x="5013" y="7111"/>
                    <a:pt x="2525" y="6254"/>
                    <a:pt x="108" y="5444"/>
                  </a:cubicBezTo>
                  <a:cubicBezTo>
                    <a:pt x="102" y="5442"/>
                    <a:pt x="95" y="5441"/>
                    <a:pt x="88" y="5441"/>
                  </a:cubicBezTo>
                  <a:cubicBezTo>
                    <a:pt x="56" y="5441"/>
                    <a:pt x="22" y="5463"/>
                    <a:pt x="13" y="5492"/>
                  </a:cubicBezTo>
                  <a:cubicBezTo>
                    <a:pt x="1" y="5528"/>
                    <a:pt x="25" y="5575"/>
                    <a:pt x="60" y="5587"/>
                  </a:cubicBezTo>
                  <a:cubicBezTo>
                    <a:pt x="2537" y="6409"/>
                    <a:pt x="5073" y="7290"/>
                    <a:pt x="6609" y="8302"/>
                  </a:cubicBezTo>
                  <a:cubicBezTo>
                    <a:pt x="6621" y="8314"/>
                    <a:pt x="6633" y="8314"/>
                    <a:pt x="6644" y="8314"/>
                  </a:cubicBezTo>
                  <a:cubicBezTo>
                    <a:pt x="6656" y="8314"/>
                    <a:pt x="6668" y="8314"/>
                    <a:pt x="6680" y="8302"/>
                  </a:cubicBezTo>
                  <a:cubicBezTo>
                    <a:pt x="6704" y="8290"/>
                    <a:pt x="6716" y="8266"/>
                    <a:pt x="6716" y="8242"/>
                  </a:cubicBezTo>
                  <a:cubicBezTo>
                    <a:pt x="6728" y="5456"/>
                    <a:pt x="7109" y="2706"/>
                    <a:pt x="7871" y="99"/>
                  </a:cubicBezTo>
                  <a:cubicBezTo>
                    <a:pt x="7883" y="51"/>
                    <a:pt x="7859" y="15"/>
                    <a:pt x="7823" y="3"/>
                  </a:cubicBezTo>
                  <a:cubicBezTo>
                    <a:pt x="7815" y="1"/>
                    <a:pt x="7807" y="0"/>
                    <a:pt x="7799"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0051" y="3407635"/>
              <a:ext cx="1146286" cy="2025980"/>
            </a:xfrm>
            <a:custGeom>
              <a:avLst/>
              <a:gdLst/>
              <a:ahLst/>
              <a:cxnLst/>
              <a:rect l="l" t="t" r="r" b="b"/>
              <a:pathLst>
                <a:path w="20540" h="36303" extrusionOk="0">
                  <a:moveTo>
                    <a:pt x="4335" y="1"/>
                  </a:moveTo>
                  <a:lnTo>
                    <a:pt x="4335" y="1"/>
                  </a:lnTo>
                  <a:cubicBezTo>
                    <a:pt x="1" y="8859"/>
                    <a:pt x="3882" y="20920"/>
                    <a:pt x="14824" y="36303"/>
                  </a:cubicBezTo>
                  <a:lnTo>
                    <a:pt x="20539" y="36303"/>
                  </a:lnTo>
                  <a:cubicBezTo>
                    <a:pt x="16229" y="21122"/>
                    <a:pt x="10907" y="8799"/>
                    <a:pt x="4335"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67372" y="3403673"/>
              <a:ext cx="1147570" cy="2033960"/>
            </a:xfrm>
            <a:custGeom>
              <a:avLst/>
              <a:gdLst/>
              <a:ahLst/>
              <a:cxnLst/>
              <a:rect l="l" t="t" r="r" b="b"/>
              <a:pathLst>
                <a:path w="20563" h="36446" extrusionOk="0">
                  <a:moveTo>
                    <a:pt x="4299" y="215"/>
                  </a:moveTo>
                  <a:cubicBezTo>
                    <a:pt x="10561" y="8644"/>
                    <a:pt x="15979" y="20777"/>
                    <a:pt x="20384" y="36302"/>
                  </a:cubicBezTo>
                  <a:lnTo>
                    <a:pt x="14824" y="36302"/>
                  </a:lnTo>
                  <a:cubicBezTo>
                    <a:pt x="3644" y="20574"/>
                    <a:pt x="191" y="8763"/>
                    <a:pt x="4299" y="215"/>
                  </a:cubicBezTo>
                  <a:close/>
                  <a:moveTo>
                    <a:pt x="4275" y="0"/>
                  </a:moveTo>
                  <a:cubicBezTo>
                    <a:pt x="4251" y="0"/>
                    <a:pt x="4227" y="24"/>
                    <a:pt x="4215" y="48"/>
                  </a:cubicBezTo>
                  <a:cubicBezTo>
                    <a:pt x="1" y="8656"/>
                    <a:pt x="3441" y="20562"/>
                    <a:pt x="14717" y="36421"/>
                  </a:cubicBezTo>
                  <a:cubicBezTo>
                    <a:pt x="14741" y="36433"/>
                    <a:pt x="14752" y="36445"/>
                    <a:pt x="14776" y="36445"/>
                  </a:cubicBezTo>
                  <a:lnTo>
                    <a:pt x="20491" y="36445"/>
                  </a:lnTo>
                  <a:cubicBezTo>
                    <a:pt x="20515" y="36445"/>
                    <a:pt x="20527" y="36445"/>
                    <a:pt x="20551" y="36421"/>
                  </a:cubicBezTo>
                  <a:cubicBezTo>
                    <a:pt x="20563" y="36398"/>
                    <a:pt x="20563" y="36374"/>
                    <a:pt x="20563" y="36350"/>
                  </a:cubicBezTo>
                  <a:cubicBezTo>
                    <a:pt x="16122" y="20717"/>
                    <a:pt x="10657" y="8489"/>
                    <a:pt x="4346" y="36"/>
                  </a:cubicBezTo>
                  <a:cubicBezTo>
                    <a:pt x="4323" y="12"/>
                    <a:pt x="4299" y="0"/>
                    <a:pt x="4275"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32811" y="3403505"/>
              <a:ext cx="731636" cy="2034128"/>
            </a:xfrm>
            <a:custGeom>
              <a:avLst/>
              <a:gdLst/>
              <a:ahLst/>
              <a:cxnLst/>
              <a:rect l="l" t="t" r="r" b="b"/>
              <a:pathLst>
                <a:path w="13110" h="36449" extrusionOk="0">
                  <a:moveTo>
                    <a:pt x="83" y="0"/>
                  </a:moveTo>
                  <a:cubicBezTo>
                    <a:pt x="76" y="0"/>
                    <a:pt x="68" y="1"/>
                    <a:pt x="60" y="3"/>
                  </a:cubicBezTo>
                  <a:cubicBezTo>
                    <a:pt x="24" y="15"/>
                    <a:pt x="0" y="51"/>
                    <a:pt x="12" y="98"/>
                  </a:cubicBezTo>
                  <a:cubicBezTo>
                    <a:pt x="2394" y="10802"/>
                    <a:pt x="6632" y="22673"/>
                    <a:pt x="12954" y="36412"/>
                  </a:cubicBezTo>
                  <a:cubicBezTo>
                    <a:pt x="12966" y="36436"/>
                    <a:pt x="12990" y="36448"/>
                    <a:pt x="13026" y="36448"/>
                  </a:cubicBezTo>
                  <a:lnTo>
                    <a:pt x="13062" y="36448"/>
                  </a:lnTo>
                  <a:cubicBezTo>
                    <a:pt x="13097" y="36424"/>
                    <a:pt x="13109" y="36389"/>
                    <a:pt x="13097" y="36353"/>
                  </a:cubicBezTo>
                  <a:cubicBezTo>
                    <a:pt x="6775" y="22625"/>
                    <a:pt x="2548" y="10755"/>
                    <a:pt x="155" y="63"/>
                  </a:cubicBezTo>
                  <a:cubicBezTo>
                    <a:pt x="145" y="23"/>
                    <a:pt x="119" y="0"/>
                    <a:pt x="83"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03241" y="3593032"/>
              <a:ext cx="211343" cy="162846"/>
            </a:xfrm>
            <a:custGeom>
              <a:avLst/>
              <a:gdLst/>
              <a:ahLst/>
              <a:cxnLst/>
              <a:rect l="l" t="t" r="r" b="b"/>
              <a:pathLst>
                <a:path w="3787" h="2918" extrusionOk="0">
                  <a:moveTo>
                    <a:pt x="3699" y="0"/>
                  </a:moveTo>
                  <a:cubicBezTo>
                    <a:pt x="3674" y="0"/>
                    <a:pt x="3651" y="13"/>
                    <a:pt x="3644" y="36"/>
                  </a:cubicBezTo>
                  <a:cubicBezTo>
                    <a:pt x="3144" y="941"/>
                    <a:pt x="2882" y="1798"/>
                    <a:pt x="2822" y="2656"/>
                  </a:cubicBezTo>
                  <a:cubicBezTo>
                    <a:pt x="2036" y="1703"/>
                    <a:pt x="1132" y="870"/>
                    <a:pt x="131" y="155"/>
                  </a:cubicBezTo>
                  <a:cubicBezTo>
                    <a:pt x="118" y="146"/>
                    <a:pt x="102" y="142"/>
                    <a:pt x="87" y="142"/>
                  </a:cubicBezTo>
                  <a:cubicBezTo>
                    <a:pt x="63" y="142"/>
                    <a:pt x="39" y="152"/>
                    <a:pt x="24" y="167"/>
                  </a:cubicBezTo>
                  <a:cubicBezTo>
                    <a:pt x="0" y="203"/>
                    <a:pt x="12" y="251"/>
                    <a:pt x="48" y="274"/>
                  </a:cubicBezTo>
                  <a:cubicBezTo>
                    <a:pt x="1084" y="1013"/>
                    <a:pt x="2024" y="1894"/>
                    <a:pt x="2834" y="2894"/>
                  </a:cubicBezTo>
                  <a:cubicBezTo>
                    <a:pt x="2846" y="2918"/>
                    <a:pt x="2870" y="2918"/>
                    <a:pt x="2894" y="2918"/>
                  </a:cubicBezTo>
                  <a:lnTo>
                    <a:pt x="2917" y="2918"/>
                  </a:lnTo>
                  <a:cubicBezTo>
                    <a:pt x="2941" y="2906"/>
                    <a:pt x="2965" y="2882"/>
                    <a:pt x="2965" y="2846"/>
                  </a:cubicBezTo>
                  <a:cubicBezTo>
                    <a:pt x="2989" y="1965"/>
                    <a:pt x="3251" y="1060"/>
                    <a:pt x="3775" y="108"/>
                  </a:cubicBezTo>
                  <a:cubicBezTo>
                    <a:pt x="3787" y="72"/>
                    <a:pt x="3775" y="24"/>
                    <a:pt x="3739" y="12"/>
                  </a:cubicBezTo>
                  <a:cubicBezTo>
                    <a:pt x="3726" y="4"/>
                    <a:pt x="3712" y="0"/>
                    <a:pt x="3699"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29805" y="3779044"/>
              <a:ext cx="352201" cy="198786"/>
            </a:xfrm>
            <a:custGeom>
              <a:avLst/>
              <a:gdLst/>
              <a:ahLst/>
              <a:cxnLst/>
              <a:rect l="l" t="t" r="r" b="b"/>
              <a:pathLst>
                <a:path w="6311" h="3562" extrusionOk="0">
                  <a:moveTo>
                    <a:pt x="6231" y="1"/>
                  </a:moveTo>
                  <a:cubicBezTo>
                    <a:pt x="6208" y="1"/>
                    <a:pt x="6183" y="14"/>
                    <a:pt x="6168" y="37"/>
                  </a:cubicBezTo>
                  <a:cubicBezTo>
                    <a:pt x="5275" y="1180"/>
                    <a:pt x="4596" y="2156"/>
                    <a:pt x="4465" y="3311"/>
                  </a:cubicBezTo>
                  <a:cubicBezTo>
                    <a:pt x="3393" y="2311"/>
                    <a:pt x="1738" y="1668"/>
                    <a:pt x="107" y="1097"/>
                  </a:cubicBezTo>
                  <a:cubicBezTo>
                    <a:pt x="99" y="1094"/>
                    <a:pt x="90" y="1092"/>
                    <a:pt x="82" y="1092"/>
                  </a:cubicBezTo>
                  <a:cubicBezTo>
                    <a:pt x="55" y="1092"/>
                    <a:pt x="30" y="1108"/>
                    <a:pt x="12" y="1144"/>
                  </a:cubicBezTo>
                  <a:cubicBezTo>
                    <a:pt x="0" y="1180"/>
                    <a:pt x="24" y="1228"/>
                    <a:pt x="60" y="1240"/>
                  </a:cubicBezTo>
                  <a:cubicBezTo>
                    <a:pt x="1727" y="1823"/>
                    <a:pt x="3441" y="2490"/>
                    <a:pt x="4477" y="3537"/>
                  </a:cubicBezTo>
                  <a:cubicBezTo>
                    <a:pt x="4489" y="3549"/>
                    <a:pt x="4513" y="3561"/>
                    <a:pt x="4525" y="3561"/>
                  </a:cubicBezTo>
                  <a:cubicBezTo>
                    <a:pt x="4536" y="3561"/>
                    <a:pt x="4548" y="3549"/>
                    <a:pt x="4560" y="3549"/>
                  </a:cubicBezTo>
                  <a:cubicBezTo>
                    <a:pt x="4584" y="3537"/>
                    <a:pt x="4608" y="3514"/>
                    <a:pt x="4608" y="3478"/>
                  </a:cubicBezTo>
                  <a:cubicBezTo>
                    <a:pt x="4679" y="2299"/>
                    <a:pt x="5370" y="1299"/>
                    <a:pt x="6275" y="120"/>
                  </a:cubicBezTo>
                  <a:cubicBezTo>
                    <a:pt x="6310" y="85"/>
                    <a:pt x="6299" y="49"/>
                    <a:pt x="6263" y="13"/>
                  </a:cubicBezTo>
                  <a:cubicBezTo>
                    <a:pt x="6254" y="5"/>
                    <a:pt x="6243" y="1"/>
                    <a:pt x="6231"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95260" y="4037942"/>
              <a:ext cx="455836" cy="272787"/>
            </a:xfrm>
            <a:custGeom>
              <a:avLst/>
              <a:gdLst/>
              <a:ahLst/>
              <a:cxnLst/>
              <a:rect l="l" t="t" r="r" b="b"/>
              <a:pathLst>
                <a:path w="8168" h="4888" extrusionOk="0">
                  <a:moveTo>
                    <a:pt x="8080" y="1"/>
                  </a:moveTo>
                  <a:cubicBezTo>
                    <a:pt x="8059" y="1"/>
                    <a:pt x="8038" y="10"/>
                    <a:pt x="8025" y="29"/>
                  </a:cubicBezTo>
                  <a:cubicBezTo>
                    <a:pt x="6965" y="1351"/>
                    <a:pt x="6227" y="2923"/>
                    <a:pt x="5834" y="4673"/>
                  </a:cubicBezTo>
                  <a:cubicBezTo>
                    <a:pt x="4584" y="3625"/>
                    <a:pt x="2763" y="2744"/>
                    <a:pt x="107" y="1887"/>
                  </a:cubicBezTo>
                  <a:cubicBezTo>
                    <a:pt x="101" y="1885"/>
                    <a:pt x="94" y="1884"/>
                    <a:pt x="88" y="1884"/>
                  </a:cubicBezTo>
                  <a:cubicBezTo>
                    <a:pt x="56" y="1884"/>
                    <a:pt x="22" y="1905"/>
                    <a:pt x="12" y="1934"/>
                  </a:cubicBezTo>
                  <a:cubicBezTo>
                    <a:pt x="0" y="1970"/>
                    <a:pt x="24" y="2018"/>
                    <a:pt x="60" y="2030"/>
                  </a:cubicBezTo>
                  <a:cubicBezTo>
                    <a:pt x="2763" y="2899"/>
                    <a:pt x="4596" y="3804"/>
                    <a:pt x="5834" y="4875"/>
                  </a:cubicBezTo>
                  <a:cubicBezTo>
                    <a:pt x="5846" y="4887"/>
                    <a:pt x="5858" y="4887"/>
                    <a:pt x="5882" y="4887"/>
                  </a:cubicBezTo>
                  <a:lnTo>
                    <a:pt x="5906" y="4887"/>
                  </a:lnTo>
                  <a:cubicBezTo>
                    <a:pt x="5930" y="4875"/>
                    <a:pt x="5942" y="4852"/>
                    <a:pt x="5953" y="4828"/>
                  </a:cubicBezTo>
                  <a:cubicBezTo>
                    <a:pt x="6334" y="3042"/>
                    <a:pt x="7073" y="1458"/>
                    <a:pt x="8144" y="113"/>
                  </a:cubicBezTo>
                  <a:cubicBezTo>
                    <a:pt x="8168" y="89"/>
                    <a:pt x="8168" y="41"/>
                    <a:pt x="8132" y="18"/>
                  </a:cubicBezTo>
                  <a:cubicBezTo>
                    <a:pt x="8116" y="7"/>
                    <a:pt x="8098" y="1"/>
                    <a:pt x="8080"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08870" y="4289752"/>
              <a:ext cx="487758" cy="270164"/>
            </a:xfrm>
            <a:custGeom>
              <a:avLst/>
              <a:gdLst/>
              <a:ahLst/>
              <a:cxnLst/>
              <a:rect l="l" t="t" r="r" b="b"/>
              <a:pathLst>
                <a:path w="8740" h="4841" extrusionOk="0">
                  <a:moveTo>
                    <a:pt x="8654" y="0"/>
                  </a:moveTo>
                  <a:cubicBezTo>
                    <a:pt x="8635" y="0"/>
                    <a:pt x="8614" y="6"/>
                    <a:pt x="8596" y="18"/>
                  </a:cubicBezTo>
                  <a:cubicBezTo>
                    <a:pt x="7358" y="1352"/>
                    <a:pt x="6227" y="3316"/>
                    <a:pt x="5906" y="4638"/>
                  </a:cubicBezTo>
                  <a:cubicBezTo>
                    <a:pt x="4382" y="3542"/>
                    <a:pt x="2215" y="2971"/>
                    <a:pt x="95" y="2518"/>
                  </a:cubicBezTo>
                  <a:cubicBezTo>
                    <a:pt x="89" y="2516"/>
                    <a:pt x="83" y="2515"/>
                    <a:pt x="76" y="2515"/>
                  </a:cubicBezTo>
                  <a:cubicBezTo>
                    <a:pt x="45" y="2515"/>
                    <a:pt x="12" y="2538"/>
                    <a:pt x="12" y="2578"/>
                  </a:cubicBezTo>
                  <a:cubicBezTo>
                    <a:pt x="0" y="2614"/>
                    <a:pt x="24" y="2661"/>
                    <a:pt x="60" y="2661"/>
                  </a:cubicBezTo>
                  <a:cubicBezTo>
                    <a:pt x="2215" y="3126"/>
                    <a:pt x="4405" y="3697"/>
                    <a:pt x="5918" y="4828"/>
                  </a:cubicBezTo>
                  <a:cubicBezTo>
                    <a:pt x="5929" y="4828"/>
                    <a:pt x="5941" y="4840"/>
                    <a:pt x="5965" y="4840"/>
                  </a:cubicBezTo>
                  <a:cubicBezTo>
                    <a:pt x="5965" y="4840"/>
                    <a:pt x="5977" y="4840"/>
                    <a:pt x="5989" y="4828"/>
                  </a:cubicBezTo>
                  <a:cubicBezTo>
                    <a:pt x="6013" y="4828"/>
                    <a:pt x="6025" y="4804"/>
                    <a:pt x="6037" y="4781"/>
                  </a:cubicBezTo>
                  <a:cubicBezTo>
                    <a:pt x="6299" y="3483"/>
                    <a:pt x="7453" y="1483"/>
                    <a:pt x="8704" y="125"/>
                  </a:cubicBezTo>
                  <a:cubicBezTo>
                    <a:pt x="8739" y="89"/>
                    <a:pt x="8739" y="42"/>
                    <a:pt x="8704" y="18"/>
                  </a:cubicBezTo>
                  <a:cubicBezTo>
                    <a:pt x="8692" y="6"/>
                    <a:pt x="8674" y="0"/>
                    <a:pt x="865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82798" y="3193663"/>
              <a:ext cx="512369" cy="2239946"/>
            </a:xfrm>
            <a:custGeom>
              <a:avLst/>
              <a:gdLst/>
              <a:ahLst/>
              <a:cxnLst/>
              <a:rect l="l" t="t" r="r" b="b"/>
              <a:pathLst>
                <a:path w="9181" h="40137" extrusionOk="0">
                  <a:moveTo>
                    <a:pt x="3073" y="1"/>
                  </a:moveTo>
                  <a:cubicBezTo>
                    <a:pt x="453" y="10895"/>
                    <a:pt x="1" y="25909"/>
                    <a:pt x="4966" y="40137"/>
                  </a:cubicBezTo>
                  <a:lnTo>
                    <a:pt x="9180" y="40137"/>
                  </a:lnTo>
                  <a:cubicBezTo>
                    <a:pt x="8788" y="24075"/>
                    <a:pt x="8502" y="8692"/>
                    <a:pt x="3073"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23698" y="3189701"/>
              <a:ext cx="575431" cy="2247926"/>
            </a:xfrm>
            <a:custGeom>
              <a:avLst/>
              <a:gdLst/>
              <a:ahLst/>
              <a:cxnLst/>
              <a:rect l="l" t="t" r="r" b="b"/>
              <a:pathLst>
                <a:path w="10311" h="40280" extrusionOk="0">
                  <a:moveTo>
                    <a:pt x="4167" y="262"/>
                  </a:moveTo>
                  <a:lnTo>
                    <a:pt x="4167" y="262"/>
                  </a:lnTo>
                  <a:cubicBezTo>
                    <a:pt x="9418" y="8847"/>
                    <a:pt x="9763" y="23753"/>
                    <a:pt x="10144" y="39529"/>
                  </a:cubicBezTo>
                  <a:lnTo>
                    <a:pt x="10156" y="40136"/>
                  </a:lnTo>
                  <a:lnTo>
                    <a:pt x="6084" y="40136"/>
                  </a:lnTo>
                  <a:cubicBezTo>
                    <a:pt x="0" y="22670"/>
                    <a:pt x="2667" y="6561"/>
                    <a:pt x="4167" y="262"/>
                  </a:cubicBezTo>
                  <a:close/>
                  <a:moveTo>
                    <a:pt x="4120" y="0"/>
                  </a:moveTo>
                  <a:cubicBezTo>
                    <a:pt x="4096" y="12"/>
                    <a:pt x="4072" y="24"/>
                    <a:pt x="4060" y="60"/>
                  </a:cubicBezTo>
                  <a:cubicBezTo>
                    <a:pt x="2655" y="5930"/>
                    <a:pt x="1988" y="12442"/>
                    <a:pt x="2167" y="18896"/>
                  </a:cubicBezTo>
                  <a:cubicBezTo>
                    <a:pt x="2358" y="26397"/>
                    <a:pt x="3631" y="33588"/>
                    <a:pt x="5953" y="40232"/>
                  </a:cubicBezTo>
                  <a:cubicBezTo>
                    <a:pt x="5965" y="40267"/>
                    <a:pt x="6001" y="40279"/>
                    <a:pt x="6025" y="40279"/>
                  </a:cubicBezTo>
                  <a:lnTo>
                    <a:pt x="10239" y="40279"/>
                  </a:lnTo>
                  <a:cubicBezTo>
                    <a:pt x="10251" y="40279"/>
                    <a:pt x="10275" y="40279"/>
                    <a:pt x="10287" y="40267"/>
                  </a:cubicBezTo>
                  <a:cubicBezTo>
                    <a:pt x="10299" y="40243"/>
                    <a:pt x="10311" y="40232"/>
                    <a:pt x="10311" y="40208"/>
                  </a:cubicBezTo>
                  <a:lnTo>
                    <a:pt x="10299" y="39517"/>
                  </a:lnTo>
                  <a:cubicBezTo>
                    <a:pt x="9918" y="23634"/>
                    <a:pt x="9561" y="8621"/>
                    <a:pt x="4191" y="36"/>
                  </a:cubicBezTo>
                  <a:cubicBezTo>
                    <a:pt x="4179" y="12"/>
                    <a:pt x="4155" y="0"/>
                    <a:pt x="4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49608" y="3189701"/>
              <a:ext cx="230597" cy="2247926"/>
            </a:xfrm>
            <a:custGeom>
              <a:avLst/>
              <a:gdLst/>
              <a:ahLst/>
              <a:cxnLst/>
              <a:rect l="l" t="t" r="r" b="b"/>
              <a:pathLst>
                <a:path w="4132" h="40280" extrusionOk="0">
                  <a:moveTo>
                    <a:pt x="72" y="0"/>
                  </a:moveTo>
                  <a:cubicBezTo>
                    <a:pt x="36" y="0"/>
                    <a:pt x="0" y="36"/>
                    <a:pt x="12" y="84"/>
                  </a:cubicBezTo>
                  <a:cubicBezTo>
                    <a:pt x="1262" y="16788"/>
                    <a:pt x="3096" y="32612"/>
                    <a:pt x="3977" y="40220"/>
                  </a:cubicBezTo>
                  <a:cubicBezTo>
                    <a:pt x="3989" y="40255"/>
                    <a:pt x="4025" y="40279"/>
                    <a:pt x="4060" y="40279"/>
                  </a:cubicBezTo>
                  <a:cubicBezTo>
                    <a:pt x="4108" y="40279"/>
                    <a:pt x="4132" y="40243"/>
                    <a:pt x="4132" y="40196"/>
                  </a:cubicBezTo>
                  <a:cubicBezTo>
                    <a:pt x="3251" y="32588"/>
                    <a:pt x="1417" y="16764"/>
                    <a:pt x="155" y="72"/>
                  </a:cubicBezTo>
                  <a:cubicBezTo>
                    <a:pt x="155" y="24"/>
                    <a:pt x="119" y="0"/>
                    <a:pt x="7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18356" y="3309411"/>
              <a:ext cx="106369" cy="122888"/>
            </a:xfrm>
            <a:custGeom>
              <a:avLst/>
              <a:gdLst/>
              <a:ahLst/>
              <a:cxnLst/>
              <a:rect l="l" t="t" r="r" b="b"/>
              <a:pathLst>
                <a:path w="1906" h="2202" extrusionOk="0">
                  <a:moveTo>
                    <a:pt x="1826" y="1"/>
                  </a:moveTo>
                  <a:cubicBezTo>
                    <a:pt x="1798" y="1"/>
                    <a:pt x="1768" y="20"/>
                    <a:pt x="1751" y="46"/>
                  </a:cubicBezTo>
                  <a:cubicBezTo>
                    <a:pt x="1394" y="701"/>
                    <a:pt x="1132" y="1308"/>
                    <a:pt x="965" y="1892"/>
                  </a:cubicBezTo>
                  <a:cubicBezTo>
                    <a:pt x="739" y="1308"/>
                    <a:pt x="453" y="832"/>
                    <a:pt x="132" y="451"/>
                  </a:cubicBezTo>
                  <a:cubicBezTo>
                    <a:pt x="120" y="439"/>
                    <a:pt x="102" y="433"/>
                    <a:pt x="84" y="433"/>
                  </a:cubicBezTo>
                  <a:cubicBezTo>
                    <a:pt x="66" y="433"/>
                    <a:pt x="48" y="439"/>
                    <a:pt x="36" y="451"/>
                  </a:cubicBezTo>
                  <a:cubicBezTo>
                    <a:pt x="1" y="475"/>
                    <a:pt x="1" y="522"/>
                    <a:pt x="24" y="558"/>
                  </a:cubicBezTo>
                  <a:cubicBezTo>
                    <a:pt x="370" y="963"/>
                    <a:pt x="667" y="1499"/>
                    <a:pt x="905" y="2154"/>
                  </a:cubicBezTo>
                  <a:cubicBezTo>
                    <a:pt x="917" y="2177"/>
                    <a:pt x="941" y="2201"/>
                    <a:pt x="977" y="2201"/>
                  </a:cubicBezTo>
                  <a:cubicBezTo>
                    <a:pt x="1013" y="2201"/>
                    <a:pt x="1036" y="2177"/>
                    <a:pt x="1048" y="2142"/>
                  </a:cubicBezTo>
                  <a:cubicBezTo>
                    <a:pt x="1215" y="1511"/>
                    <a:pt x="1489" y="844"/>
                    <a:pt x="1882" y="118"/>
                  </a:cubicBezTo>
                  <a:cubicBezTo>
                    <a:pt x="1906" y="82"/>
                    <a:pt x="1894" y="34"/>
                    <a:pt x="1858" y="10"/>
                  </a:cubicBezTo>
                  <a:cubicBezTo>
                    <a:pt x="1848" y="4"/>
                    <a:pt x="1837" y="1"/>
                    <a:pt x="1826"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86489" y="3468355"/>
              <a:ext cx="204032" cy="203809"/>
            </a:xfrm>
            <a:custGeom>
              <a:avLst/>
              <a:gdLst/>
              <a:ahLst/>
              <a:cxnLst/>
              <a:rect l="l" t="t" r="r" b="b"/>
              <a:pathLst>
                <a:path w="3656" h="3652" extrusionOk="0">
                  <a:moveTo>
                    <a:pt x="3565" y="1"/>
                  </a:moveTo>
                  <a:cubicBezTo>
                    <a:pt x="3540" y="1"/>
                    <a:pt x="3516" y="9"/>
                    <a:pt x="3501" y="32"/>
                  </a:cubicBezTo>
                  <a:cubicBezTo>
                    <a:pt x="2977" y="865"/>
                    <a:pt x="2441" y="1973"/>
                    <a:pt x="1893" y="3413"/>
                  </a:cubicBezTo>
                  <a:cubicBezTo>
                    <a:pt x="1393" y="2556"/>
                    <a:pt x="810" y="1746"/>
                    <a:pt x="131" y="949"/>
                  </a:cubicBezTo>
                  <a:cubicBezTo>
                    <a:pt x="118" y="929"/>
                    <a:pt x="98" y="920"/>
                    <a:pt x="78" y="920"/>
                  </a:cubicBezTo>
                  <a:cubicBezTo>
                    <a:pt x="62" y="920"/>
                    <a:pt x="47" y="926"/>
                    <a:pt x="36" y="937"/>
                  </a:cubicBezTo>
                  <a:cubicBezTo>
                    <a:pt x="0" y="961"/>
                    <a:pt x="0" y="1008"/>
                    <a:pt x="24" y="1044"/>
                  </a:cubicBezTo>
                  <a:cubicBezTo>
                    <a:pt x="726" y="1877"/>
                    <a:pt x="1322" y="2723"/>
                    <a:pt x="1846" y="3616"/>
                  </a:cubicBezTo>
                  <a:cubicBezTo>
                    <a:pt x="1857" y="3639"/>
                    <a:pt x="1881" y="3651"/>
                    <a:pt x="1905" y="3651"/>
                  </a:cubicBezTo>
                  <a:lnTo>
                    <a:pt x="1917" y="3651"/>
                  </a:lnTo>
                  <a:cubicBezTo>
                    <a:pt x="1941" y="3651"/>
                    <a:pt x="1965" y="3639"/>
                    <a:pt x="1977" y="3604"/>
                  </a:cubicBezTo>
                  <a:cubicBezTo>
                    <a:pt x="2548" y="2115"/>
                    <a:pt x="3084" y="972"/>
                    <a:pt x="3632" y="115"/>
                  </a:cubicBezTo>
                  <a:cubicBezTo>
                    <a:pt x="3655" y="79"/>
                    <a:pt x="3643" y="32"/>
                    <a:pt x="3608" y="8"/>
                  </a:cubicBezTo>
                  <a:cubicBezTo>
                    <a:pt x="3595" y="4"/>
                    <a:pt x="3580" y="1"/>
                    <a:pt x="3565"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61878" y="3681155"/>
              <a:ext cx="291092" cy="236177"/>
            </a:xfrm>
            <a:custGeom>
              <a:avLst/>
              <a:gdLst/>
              <a:ahLst/>
              <a:cxnLst/>
              <a:rect l="l" t="t" r="r" b="b"/>
              <a:pathLst>
                <a:path w="5216" h="4232" extrusionOk="0">
                  <a:moveTo>
                    <a:pt x="5138" y="0"/>
                  </a:moveTo>
                  <a:cubicBezTo>
                    <a:pt x="5118" y="0"/>
                    <a:pt x="5098" y="9"/>
                    <a:pt x="5085" y="29"/>
                  </a:cubicBezTo>
                  <a:cubicBezTo>
                    <a:pt x="4287" y="981"/>
                    <a:pt x="3525" y="2267"/>
                    <a:pt x="2739" y="3970"/>
                  </a:cubicBezTo>
                  <a:cubicBezTo>
                    <a:pt x="2215" y="2791"/>
                    <a:pt x="1132" y="1672"/>
                    <a:pt x="132" y="731"/>
                  </a:cubicBezTo>
                  <a:cubicBezTo>
                    <a:pt x="120" y="719"/>
                    <a:pt x="102" y="713"/>
                    <a:pt x="82" y="713"/>
                  </a:cubicBezTo>
                  <a:cubicBezTo>
                    <a:pt x="63" y="713"/>
                    <a:pt x="42" y="719"/>
                    <a:pt x="24" y="731"/>
                  </a:cubicBezTo>
                  <a:cubicBezTo>
                    <a:pt x="1" y="767"/>
                    <a:pt x="1" y="815"/>
                    <a:pt x="36" y="838"/>
                  </a:cubicBezTo>
                  <a:cubicBezTo>
                    <a:pt x="1060" y="1815"/>
                    <a:pt x="2179" y="2970"/>
                    <a:pt x="2668" y="4184"/>
                  </a:cubicBezTo>
                  <a:cubicBezTo>
                    <a:pt x="2679" y="4208"/>
                    <a:pt x="2715" y="4232"/>
                    <a:pt x="2739" y="4232"/>
                  </a:cubicBezTo>
                  <a:cubicBezTo>
                    <a:pt x="2775" y="4232"/>
                    <a:pt x="2799" y="4220"/>
                    <a:pt x="2810" y="4184"/>
                  </a:cubicBezTo>
                  <a:cubicBezTo>
                    <a:pt x="3608" y="2422"/>
                    <a:pt x="4382" y="1089"/>
                    <a:pt x="5192" y="124"/>
                  </a:cubicBezTo>
                  <a:cubicBezTo>
                    <a:pt x="5216" y="88"/>
                    <a:pt x="5216" y="41"/>
                    <a:pt x="5180" y="17"/>
                  </a:cubicBezTo>
                  <a:cubicBezTo>
                    <a:pt x="5169" y="6"/>
                    <a:pt x="5154" y="0"/>
                    <a:pt x="5138"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45247" y="3949038"/>
              <a:ext cx="361521" cy="214803"/>
            </a:xfrm>
            <a:custGeom>
              <a:avLst/>
              <a:gdLst/>
              <a:ahLst/>
              <a:cxnLst/>
              <a:rect l="l" t="t" r="r" b="b"/>
              <a:pathLst>
                <a:path w="6478" h="3849" extrusionOk="0">
                  <a:moveTo>
                    <a:pt x="6393" y="0"/>
                  </a:moveTo>
                  <a:cubicBezTo>
                    <a:pt x="6374" y="0"/>
                    <a:pt x="6353" y="9"/>
                    <a:pt x="6335" y="27"/>
                  </a:cubicBezTo>
                  <a:cubicBezTo>
                    <a:pt x="5097" y="1349"/>
                    <a:pt x="4180" y="2504"/>
                    <a:pt x="3454" y="3647"/>
                  </a:cubicBezTo>
                  <a:cubicBezTo>
                    <a:pt x="2561" y="2480"/>
                    <a:pt x="1215" y="1361"/>
                    <a:pt x="132" y="503"/>
                  </a:cubicBezTo>
                  <a:cubicBezTo>
                    <a:pt x="116" y="493"/>
                    <a:pt x="97" y="487"/>
                    <a:pt x="80" y="487"/>
                  </a:cubicBezTo>
                  <a:cubicBezTo>
                    <a:pt x="58" y="487"/>
                    <a:pt x="38" y="496"/>
                    <a:pt x="25" y="515"/>
                  </a:cubicBezTo>
                  <a:cubicBezTo>
                    <a:pt x="1" y="551"/>
                    <a:pt x="1" y="587"/>
                    <a:pt x="37" y="622"/>
                  </a:cubicBezTo>
                  <a:cubicBezTo>
                    <a:pt x="1144" y="1492"/>
                    <a:pt x="2525" y="2635"/>
                    <a:pt x="3394" y="3825"/>
                  </a:cubicBezTo>
                  <a:cubicBezTo>
                    <a:pt x="3418" y="3837"/>
                    <a:pt x="3430" y="3849"/>
                    <a:pt x="3454" y="3849"/>
                  </a:cubicBezTo>
                  <a:lnTo>
                    <a:pt x="3466" y="3849"/>
                  </a:lnTo>
                  <a:cubicBezTo>
                    <a:pt x="3489" y="3849"/>
                    <a:pt x="3513" y="3837"/>
                    <a:pt x="3525" y="3813"/>
                  </a:cubicBezTo>
                  <a:cubicBezTo>
                    <a:pt x="4251" y="2646"/>
                    <a:pt x="5180" y="1480"/>
                    <a:pt x="6454" y="122"/>
                  </a:cubicBezTo>
                  <a:cubicBezTo>
                    <a:pt x="6478" y="99"/>
                    <a:pt x="6478" y="51"/>
                    <a:pt x="6442" y="27"/>
                  </a:cubicBezTo>
                  <a:cubicBezTo>
                    <a:pt x="6430" y="9"/>
                    <a:pt x="6412" y="0"/>
                    <a:pt x="6393"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43964" y="4247951"/>
              <a:ext cx="400698" cy="191699"/>
            </a:xfrm>
            <a:custGeom>
              <a:avLst/>
              <a:gdLst/>
              <a:ahLst/>
              <a:cxnLst/>
              <a:rect l="l" t="t" r="r" b="b"/>
              <a:pathLst>
                <a:path w="7180" h="3435" extrusionOk="0">
                  <a:moveTo>
                    <a:pt x="77" y="0"/>
                  </a:moveTo>
                  <a:cubicBezTo>
                    <a:pt x="57" y="0"/>
                    <a:pt x="37" y="9"/>
                    <a:pt x="24" y="29"/>
                  </a:cubicBezTo>
                  <a:cubicBezTo>
                    <a:pt x="0" y="65"/>
                    <a:pt x="12" y="112"/>
                    <a:pt x="48" y="136"/>
                  </a:cubicBezTo>
                  <a:cubicBezTo>
                    <a:pt x="1667" y="1219"/>
                    <a:pt x="3191" y="2279"/>
                    <a:pt x="3905" y="3398"/>
                  </a:cubicBezTo>
                  <a:cubicBezTo>
                    <a:pt x="3917" y="3410"/>
                    <a:pt x="3941" y="3434"/>
                    <a:pt x="3965" y="3434"/>
                  </a:cubicBezTo>
                  <a:cubicBezTo>
                    <a:pt x="3989" y="3434"/>
                    <a:pt x="4013" y="3422"/>
                    <a:pt x="4024" y="3398"/>
                  </a:cubicBezTo>
                  <a:cubicBezTo>
                    <a:pt x="4632" y="2493"/>
                    <a:pt x="5846" y="1339"/>
                    <a:pt x="7144" y="124"/>
                  </a:cubicBezTo>
                  <a:cubicBezTo>
                    <a:pt x="7180" y="100"/>
                    <a:pt x="7180" y="53"/>
                    <a:pt x="7156" y="29"/>
                  </a:cubicBezTo>
                  <a:cubicBezTo>
                    <a:pt x="7136" y="9"/>
                    <a:pt x="7113" y="0"/>
                    <a:pt x="7092" y="0"/>
                  </a:cubicBezTo>
                  <a:cubicBezTo>
                    <a:pt x="7075" y="0"/>
                    <a:pt x="7059" y="6"/>
                    <a:pt x="7049" y="17"/>
                  </a:cubicBezTo>
                  <a:cubicBezTo>
                    <a:pt x="5787" y="1196"/>
                    <a:pt x="4596" y="2327"/>
                    <a:pt x="3965" y="3220"/>
                  </a:cubicBezTo>
                  <a:cubicBezTo>
                    <a:pt x="3215" y="2112"/>
                    <a:pt x="1715" y="1077"/>
                    <a:pt x="119" y="17"/>
                  </a:cubicBezTo>
                  <a:cubicBezTo>
                    <a:pt x="108" y="6"/>
                    <a:pt x="93" y="0"/>
                    <a:pt x="7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449281" y="3537223"/>
              <a:ext cx="729627" cy="1896395"/>
            </a:xfrm>
            <a:custGeom>
              <a:avLst/>
              <a:gdLst/>
              <a:ahLst/>
              <a:cxnLst/>
              <a:rect l="l" t="t" r="r" b="b"/>
              <a:pathLst>
                <a:path w="13074" h="33981" extrusionOk="0">
                  <a:moveTo>
                    <a:pt x="11252" y="0"/>
                  </a:moveTo>
                  <a:lnTo>
                    <a:pt x="11252" y="0"/>
                  </a:lnTo>
                  <a:cubicBezTo>
                    <a:pt x="4227" y="7597"/>
                    <a:pt x="786" y="19288"/>
                    <a:pt x="0" y="33981"/>
                  </a:cubicBezTo>
                  <a:lnTo>
                    <a:pt x="5477" y="33981"/>
                  </a:lnTo>
                  <a:cubicBezTo>
                    <a:pt x="12930" y="19265"/>
                    <a:pt x="13073" y="8513"/>
                    <a:pt x="11252"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445263" y="3532982"/>
              <a:ext cx="765511" cy="1904654"/>
            </a:xfrm>
            <a:custGeom>
              <a:avLst/>
              <a:gdLst/>
              <a:ahLst/>
              <a:cxnLst/>
              <a:rect l="l" t="t" r="r" b="b"/>
              <a:pathLst>
                <a:path w="13717" h="34129" extrusionOk="0">
                  <a:moveTo>
                    <a:pt x="11288" y="231"/>
                  </a:moveTo>
                  <a:lnTo>
                    <a:pt x="11288" y="231"/>
                  </a:lnTo>
                  <a:cubicBezTo>
                    <a:pt x="13550" y="10982"/>
                    <a:pt x="11705" y="21710"/>
                    <a:pt x="5501" y="33985"/>
                  </a:cubicBezTo>
                  <a:lnTo>
                    <a:pt x="155" y="33985"/>
                  </a:lnTo>
                  <a:cubicBezTo>
                    <a:pt x="989" y="18531"/>
                    <a:pt x="4632" y="7482"/>
                    <a:pt x="11288" y="231"/>
                  </a:cubicBezTo>
                  <a:close/>
                  <a:moveTo>
                    <a:pt x="11324" y="0"/>
                  </a:moveTo>
                  <a:cubicBezTo>
                    <a:pt x="11305" y="0"/>
                    <a:pt x="11284" y="8"/>
                    <a:pt x="11276" y="17"/>
                  </a:cubicBezTo>
                  <a:cubicBezTo>
                    <a:pt x="7847" y="3720"/>
                    <a:pt x="5156" y="8554"/>
                    <a:pt x="3287" y="14388"/>
                  </a:cubicBezTo>
                  <a:cubicBezTo>
                    <a:pt x="1513" y="19912"/>
                    <a:pt x="406" y="26532"/>
                    <a:pt x="1" y="34057"/>
                  </a:cubicBezTo>
                  <a:cubicBezTo>
                    <a:pt x="1" y="34069"/>
                    <a:pt x="1" y="34092"/>
                    <a:pt x="25" y="34104"/>
                  </a:cubicBezTo>
                  <a:cubicBezTo>
                    <a:pt x="36" y="34128"/>
                    <a:pt x="48" y="34128"/>
                    <a:pt x="72" y="34128"/>
                  </a:cubicBezTo>
                  <a:lnTo>
                    <a:pt x="5549" y="34128"/>
                  </a:lnTo>
                  <a:cubicBezTo>
                    <a:pt x="5573" y="34128"/>
                    <a:pt x="5597" y="34116"/>
                    <a:pt x="5609" y="34092"/>
                  </a:cubicBezTo>
                  <a:cubicBezTo>
                    <a:pt x="11883" y="21710"/>
                    <a:pt x="13717" y="10899"/>
                    <a:pt x="11395" y="53"/>
                  </a:cubicBezTo>
                  <a:cubicBezTo>
                    <a:pt x="11395" y="29"/>
                    <a:pt x="11371" y="5"/>
                    <a:pt x="11347" y="5"/>
                  </a:cubicBezTo>
                  <a:cubicBezTo>
                    <a:pt x="11340" y="1"/>
                    <a:pt x="11332" y="0"/>
                    <a:pt x="1132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84169" y="3533038"/>
              <a:ext cx="497691" cy="1904598"/>
            </a:xfrm>
            <a:custGeom>
              <a:avLst/>
              <a:gdLst/>
              <a:ahLst/>
              <a:cxnLst/>
              <a:rect l="l" t="t" r="r" b="b"/>
              <a:pathLst>
                <a:path w="8918" h="34128" extrusionOk="0">
                  <a:moveTo>
                    <a:pt x="8839" y="1"/>
                  </a:moveTo>
                  <a:cubicBezTo>
                    <a:pt x="8807" y="1"/>
                    <a:pt x="8773" y="22"/>
                    <a:pt x="8763" y="52"/>
                  </a:cubicBezTo>
                  <a:cubicBezTo>
                    <a:pt x="5120" y="10755"/>
                    <a:pt x="2179" y="22185"/>
                    <a:pt x="12" y="34044"/>
                  </a:cubicBezTo>
                  <a:cubicBezTo>
                    <a:pt x="0" y="34080"/>
                    <a:pt x="36" y="34127"/>
                    <a:pt x="72" y="34127"/>
                  </a:cubicBezTo>
                  <a:lnTo>
                    <a:pt x="83" y="34127"/>
                  </a:lnTo>
                  <a:cubicBezTo>
                    <a:pt x="119" y="34127"/>
                    <a:pt x="155" y="34103"/>
                    <a:pt x="155" y="34068"/>
                  </a:cubicBezTo>
                  <a:cubicBezTo>
                    <a:pt x="2322" y="22221"/>
                    <a:pt x="5263" y="10791"/>
                    <a:pt x="8906" y="99"/>
                  </a:cubicBezTo>
                  <a:cubicBezTo>
                    <a:pt x="8918" y="63"/>
                    <a:pt x="8894" y="16"/>
                    <a:pt x="8858" y="4"/>
                  </a:cubicBezTo>
                  <a:cubicBezTo>
                    <a:pt x="8852" y="2"/>
                    <a:pt x="8845" y="1"/>
                    <a:pt x="8839"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913045" y="3734341"/>
              <a:ext cx="209390" cy="179030"/>
            </a:xfrm>
            <a:custGeom>
              <a:avLst/>
              <a:gdLst/>
              <a:ahLst/>
              <a:cxnLst/>
              <a:rect l="l" t="t" r="r" b="b"/>
              <a:pathLst>
                <a:path w="3752" h="3208" extrusionOk="0">
                  <a:moveTo>
                    <a:pt x="82" y="0"/>
                  </a:moveTo>
                  <a:cubicBezTo>
                    <a:pt x="71" y="0"/>
                    <a:pt x="60" y="2"/>
                    <a:pt x="48" y="5"/>
                  </a:cubicBezTo>
                  <a:cubicBezTo>
                    <a:pt x="13" y="16"/>
                    <a:pt x="1" y="52"/>
                    <a:pt x="13" y="100"/>
                  </a:cubicBezTo>
                  <a:cubicBezTo>
                    <a:pt x="417" y="1231"/>
                    <a:pt x="656" y="2219"/>
                    <a:pt x="715" y="3136"/>
                  </a:cubicBezTo>
                  <a:cubicBezTo>
                    <a:pt x="715" y="3172"/>
                    <a:pt x="739" y="3195"/>
                    <a:pt x="763" y="3207"/>
                  </a:cubicBezTo>
                  <a:lnTo>
                    <a:pt x="787" y="3207"/>
                  </a:lnTo>
                  <a:cubicBezTo>
                    <a:pt x="810" y="3207"/>
                    <a:pt x="822" y="3207"/>
                    <a:pt x="846" y="3195"/>
                  </a:cubicBezTo>
                  <a:cubicBezTo>
                    <a:pt x="1751" y="2338"/>
                    <a:pt x="2692" y="1624"/>
                    <a:pt x="3704" y="1005"/>
                  </a:cubicBezTo>
                  <a:cubicBezTo>
                    <a:pt x="3739" y="981"/>
                    <a:pt x="3751" y="933"/>
                    <a:pt x="3727" y="898"/>
                  </a:cubicBezTo>
                  <a:cubicBezTo>
                    <a:pt x="3720" y="874"/>
                    <a:pt x="3697" y="861"/>
                    <a:pt x="3672" y="861"/>
                  </a:cubicBezTo>
                  <a:cubicBezTo>
                    <a:pt x="3659" y="861"/>
                    <a:pt x="3645" y="865"/>
                    <a:pt x="3632" y="874"/>
                  </a:cubicBezTo>
                  <a:cubicBezTo>
                    <a:pt x="2644" y="1469"/>
                    <a:pt x="1739" y="2160"/>
                    <a:pt x="858" y="2981"/>
                  </a:cubicBezTo>
                  <a:cubicBezTo>
                    <a:pt x="775" y="2088"/>
                    <a:pt x="536" y="1124"/>
                    <a:pt x="144" y="40"/>
                  </a:cubicBezTo>
                  <a:cubicBezTo>
                    <a:pt x="135" y="13"/>
                    <a:pt x="112" y="0"/>
                    <a:pt x="8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12033" y="3898140"/>
              <a:ext cx="323684" cy="285009"/>
            </a:xfrm>
            <a:custGeom>
              <a:avLst/>
              <a:gdLst/>
              <a:ahLst/>
              <a:cxnLst/>
              <a:rect l="l" t="t" r="r" b="b"/>
              <a:pathLst>
                <a:path w="5800" h="5107" extrusionOk="0">
                  <a:moveTo>
                    <a:pt x="92" y="1"/>
                  </a:moveTo>
                  <a:cubicBezTo>
                    <a:pt x="81" y="1"/>
                    <a:pt x="70" y="4"/>
                    <a:pt x="60" y="10"/>
                  </a:cubicBezTo>
                  <a:cubicBezTo>
                    <a:pt x="25" y="22"/>
                    <a:pt x="1" y="58"/>
                    <a:pt x="13" y="106"/>
                  </a:cubicBezTo>
                  <a:cubicBezTo>
                    <a:pt x="632" y="1689"/>
                    <a:pt x="989" y="3344"/>
                    <a:pt x="1108" y="5035"/>
                  </a:cubicBezTo>
                  <a:cubicBezTo>
                    <a:pt x="1108" y="5071"/>
                    <a:pt x="1120" y="5094"/>
                    <a:pt x="1156" y="5106"/>
                  </a:cubicBezTo>
                  <a:lnTo>
                    <a:pt x="1180" y="5106"/>
                  </a:lnTo>
                  <a:cubicBezTo>
                    <a:pt x="1203" y="5106"/>
                    <a:pt x="1215" y="5106"/>
                    <a:pt x="1227" y="5082"/>
                  </a:cubicBezTo>
                  <a:cubicBezTo>
                    <a:pt x="2335" y="4094"/>
                    <a:pt x="3775" y="3046"/>
                    <a:pt x="5752" y="1784"/>
                  </a:cubicBezTo>
                  <a:cubicBezTo>
                    <a:pt x="5787" y="1772"/>
                    <a:pt x="5799" y="1725"/>
                    <a:pt x="5775" y="1689"/>
                  </a:cubicBezTo>
                  <a:cubicBezTo>
                    <a:pt x="5760" y="1666"/>
                    <a:pt x="5735" y="1653"/>
                    <a:pt x="5709" y="1653"/>
                  </a:cubicBezTo>
                  <a:cubicBezTo>
                    <a:pt x="5695" y="1653"/>
                    <a:pt x="5681" y="1657"/>
                    <a:pt x="5668" y="1665"/>
                  </a:cubicBezTo>
                  <a:cubicBezTo>
                    <a:pt x="3763" y="2892"/>
                    <a:pt x="2346" y="3916"/>
                    <a:pt x="1239" y="4880"/>
                  </a:cubicBezTo>
                  <a:cubicBezTo>
                    <a:pt x="1120" y="3225"/>
                    <a:pt x="751" y="1606"/>
                    <a:pt x="156" y="46"/>
                  </a:cubicBezTo>
                  <a:cubicBezTo>
                    <a:pt x="147" y="20"/>
                    <a:pt x="120" y="1"/>
                    <a:pt x="92"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703095" y="4127013"/>
              <a:ext cx="424639" cy="293324"/>
            </a:xfrm>
            <a:custGeom>
              <a:avLst/>
              <a:gdLst/>
              <a:ahLst/>
              <a:cxnLst/>
              <a:rect l="l" t="t" r="r" b="b"/>
              <a:pathLst>
                <a:path w="7609" h="5256" extrusionOk="0">
                  <a:moveTo>
                    <a:pt x="88" y="1"/>
                  </a:moveTo>
                  <a:cubicBezTo>
                    <a:pt x="78" y="1"/>
                    <a:pt x="69" y="2"/>
                    <a:pt x="60" y="5"/>
                  </a:cubicBezTo>
                  <a:cubicBezTo>
                    <a:pt x="24" y="17"/>
                    <a:pt x="0" y="65"/>
                    <a:pt x="12" y="100"/>
                  </a:cubicBezTo>
                  <a:cubicBezTo>
                    <a:pt x="810" y="1958"/>
                    <a:pt x="1620" y="3898"/>
                    <a:pt x="1905" y="5196"/>
                  </a:cubicBezTo>
                  <a:cubicBezTo>
                    <a:pt x="1917" y="5220"/>
                    <a:pt x="1929" y="5244"/>
                    <a:pt x="1953" y="5256"/>
                  </a:cubicBezTo>
                  <a:lnTo>
                    <a:pt x="1977" y="5256"/>
                  </a:lnTo>
                  <a:cubicBezTo>
                    <a:pt x="2001" y="5256"/>
                    <a:pt x="2012" y="5256"/>
                    <a:pt x="2024" y="5244"/>
                  </a:cubicBezTo>
                  <a:cubicBezTo>
                    <a:pt x="3739" y="3958"/>
                    <a:pt x="5596" y="2863"/>
                    <a:pt x="7561" y="2005"/>
                  </a:cubicBezTo>
                  <a:cubicBezTo>
                    <a:pt x="7597" y="1993"/>
                    <a:pt x="7608" y="1946"/>
                    <a:pt x="7597" y="1910"/>
                  </a:cubicBezTo>
                  <a:cubicBezTo>
                    <a:pt x="7588" y="1884"/>
                    <a:pt x="7561" y="1865"/>
                    <a:pt x="7533" y="1865"/>
                  </a:cubicBezTo>
                  <a:cubicBezTo>
                    <a:pt x="7522" y="1865"/>
                    <a:pt x="7511" y="1868"/>
                    <a:pt x="7501" y="1874"/>
                  </a:cubicBezTo>
                  <a:cubicBezTo>
                    <a:pt x="5572" y="2720"/>
                    <a:pt x="3727" y="3791"/>
                    <a:pt x="2024" y="5053"/>
                  </a:cubicBezTo>
                  <a:cubicBezTo>
                    <a:pt x="1715" y="3744"/>
                    <a:pt x="929" y="1862"/>
                    <a:pt x="155" y="41"/>
                  </a:cubicBezTo>
                  <a:cubicBezTo>
                    <a:pt x="146" y="14"/>
                    <a:pt x="117" y="1"/>
                    <a:pt x="88"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600074" y="4423749"/>
              <a:ext cx="476484" cy="318214"/>
            </a:xfrm>
            <a:custGeom>
              <a:avLst/>
              <a:gdLst/>
              <a:ahLst/>
              <a:cxnLst/>
              <a:rect l="l" t="t" r="r" b="b"/>
              <a:pathLst>
                <a:path w="8538" h="5702" extrusionOk="0">
                  <a:moveTo>
                    <a:pt x="92" y="1"/>
                  </a:moveTo>
                  <a:cubicBezTo>
                    <a:pt x="81" y="1"/>
                    <a:pt x="70" y="4"/>
                    <a:pt x="60" y="10"/>
                  </a:cubicBezTo>
                  <a:cubicBezTo>
                    <a:pt x="25" y="22"/>
                    <a:pt x="1" y="70"/>
                    <a:pt x="25" y="105"/>
                  </a:cubicBezTo>
                  <a:cubicBezTo>
                    <a:pt x="930" y="1891"/>
                    <a:pt x="1918" y="3939"/>
                    <a:pt x="2323" y="5642"/>
                  </a:cubicBezTo>
                  <a:cubicBezTo>
                    <a:pt x="2334" y="5666"/>
                    <a:pt x="2346" y="5689"/>
                    <a:pt x="2370" y="5689"/>
                  </a:cubicBezTo>
                  <a:cubicBezTo>
                    <a:pt x="2382" y="5701"/>
                    <a:pt x="2394" y="5701"/>
                    <a:pt x="2394" y="5701"/>
                  </a:cubicBezTo>
                  <a:cubicBezTo>
                    <a:pt x="2418" y="5701"/>
                    <a:pt x="2430" y="5689"/>
                    <a:pt x="2442" y="5678"/>
                  </a:cubicBezTo>
                  <a:cubicBezTo>
                    <a:pt x="4109" y="4380"/>
                    <a:pt x="6537" y="3451"/>
                    <a:pt x="8478" y="2784"/>
                  </a:cubicBezTo>
                  <a:cubicBezTo>
                    <a:pt x="8514" y="2772"/>
                    <a:pt x="8538" y="2737"/>
                    <a:pt x="8514" y="2689"/>
                  </a:cubicBezTo>
                  <a:cubicBezTo>
                    <a:pt x="8504" y="2660"/>
                    <a:pt x="8478" y="2638"/>
                    <a:pt x="8449" y="2638"/>
                  </a:cubicBezTo>
                  <a:cubicBezTo>
                    <a:pt x="8443" y="2638"/>
                    <a:pt x="8437" y="2639"/>
                    <a:pt x="8430" y="2641"/>
                  </a:cubicBezTo>
                  <a:cubicBezTo>
                    <a:pt x="6514" y="3296"/>
                    <a:pt x="4120" y="4213"/>
                    <a:pt x="2442" y="5499"/>
                  </a:cubicBezTo>
                  <a:cubicBezTo>
                    <a:pt x="2013" y="3808"/>
                    <a:pt x="1049" y="1796"/>
                    <a:pt x="156" y="46"/>
                  </a:cubicBezTo>
                  <a:cubicBezTo>
                    <a:pt x="147" y="20"/>
                    <a:pt x="120" y="1"/>
                    <a:pt x="92"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a:off x="8031549" y="3342101"/>
            <a:ext cx="1928325" cy="2247935"/>
            <a:chOff x="7879149" y="3189701"/>
            <a:chExt cx="1928325" cy="2247935"/>
          </a:xfrm>
        </p:grpSpPr>
        <p:sp>
          <p:nvSpPr>
            <p:cNvPr id="53" name="Google Shape;53;p2"/>
            <p:cNvSpPr/>
            <p:nvPr/>
          </p:nvSpPr>
          <p:spPr>
            <a:xfrm flipH="1">
              <a:off x="8622011" y="3488056"/>
              <a:ext cx="1180775" cy="1913025"/>
            </a:xfrm>
            <a:custGeom>
              <a:avLst/>
              <a:gdLst/>
              <a:ahLst/>
              <a:cxnLst/>
              <a:rect l="l" t="t" r="r" b="b"/>
              <a:pathLst>
                <a:path w="21158" h="34279" extrusionOk="0">
                  <a:moveTo>
                    <a:pt x="0" y="0"/>
                  </a:moveTo>
                  <a:cubicBezTo>
                    <a:pt x="322" y="13526"/>
                    <a:pt x="8418" y="26039"/>
                    <a:pt x="16228" y="34278"/>
                  </a:cubicBezTo>
                  <a:lnTo>
                    <a:pt x="21158" y="33385"/>
                  </a:lnTo>
                  <a:cubicBezTo>
                    <a:pt x="18264" y="19467"/>
                    <a:pt x="9954" y="7513"/>
                    <a:pt x="0"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flipH="1">
              <a:off x="8618049" y="3483647"/>
              <a:ext cx="1189425" cy="1922066"/>
            </a:xfrm>
            <a:custGeom>
              <a:avLst/>
              <a:gdLst/>
              <a:ahLst/>
              <a:cxnLst/>
              <a:rect l="l" t="t" r="r" b="b"/>
              <a:pathLst>
                <a:path w="21313" h="34441" extrusionOk="0">
                  <a:moveTo>
                    <a:pt x="156" y="234"/>
                  </a:moveTo>
                  <a:lnTo>
                    <a:pt x="156" y="234"/>
                  </a:lnTo>
                  <a:cubicBezTo>
                    <a:pt x="10776" y="8295"/>
                    <a:pt x="18420" y="20379"/>
                    <a:pt x="21158" y="33405"/>
                  </a:cubicBezTo>
                  <a:lnTo>
                    <a:pt x="16336" y="34286"/>
                  </a:lnTo>
                  <a:cubicBezTo>
                    <a:pt x="11597" y="29273"/>
                    <a:pt x="608" y="15998"/>
                    <a:pt x="156" y="234"/>
                  </a:cubicBezTo>
                  <a:close/>
                  <a:moveTo>
                    <a:pt x="82" y="0"/>
                  </a:moveTo>
                  <a:cubicBezTo>
                    <a:pt x="70" y="0"/>
                    <a:pt x="58" y="3"/>
                    <a:pt x="48" y="8"/>
                  </a:cubicBezTo>
                  <a:cubicBezTo>
                    <a:pt x="25" y="20"/>
                    <a:pt x="1" y="56"/>
                    <a:pt x="1" y="79"/>
                  </a:cubicBezTo>
                  <a:cubicBezTo>
                    <a:pt x="156" y="6294"/>
                    <a:pt x="1941" y="12736"/>
                    <a:pt x="5323" y="19236"/>
                  </a:cubicBezTo>
                  <a:cubicBezTo>
                    <a:pt x="8788" y="25892"/>
                    <a:pt x="13181" y="31166"/>
                    <a:pt x="16265" y="34417"/>
                  </a:cubicBezTo>
                  <a:cubicBezTo>
                    <a:pt x="16277" y="34429"/>
                    <a:pt x="16289" y="34441"/>
                    <a:pt x="16312" y="34441"/>
                  </a:cubicBezTo>
                  <a:lnTo>
                    <a:pt x="16324" y="34441"/>
                  </a:lnTo>
                  <a:lnTo>
                    <a:pt x="21253" y="33536"/>
                  </a:lnTo>
                  <a:cubicBezTo>
                    <a:pt x="21277" y="33536"/>
                    <a:pt x="21289" y="33524"/>
                    <a:pt x="21301" y="33512"/>
                  </a:cubicBezTo>
                  <a:cubicBezTo>
                    <a:pt x="21313" y="33488"/>
                    <a:pt x="21313" y="33476"/>
                    <a:pt x="21313" y="33452"/>
                  </a:cubicBezTo>
                  <a:cubicBezTo>
                    <a:pt x="19908" y="26725"/>
                    <a:pt x="17241" y="20284"/>
                    <a:pt x="13371" y="14331"/>
                  </a:cubicBezTo>
                  <a:cubicBezTo>
                    <a:pt x="9776" y="8795"/>
                    <a:pt x="5192" y="3842"/>
                    <a:pt x="120" y="20"/>
                  </a:cubicBezTo>
                  <a:cubicBezTo>
                    <a:pt x="113" y="6"/>
                    <a:pt x="98" y="0"/>
                    <a:pt x="8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flipH="1">
              <a:off x="8750927" y="3483814"/>
              <a:ext cx="1056548" cy="1896004"/>
            </a:xfrm>
            <a:custGeom>
              <a:avLst/>
              <a:gdLst/>
              <a:ahLst/>
              <a:cxnLst/>
              <a:rect l="l" t="t" r="r" b="b"/>
              <a:pathLst>
                <a:path w="18932" h="33974" extrusionOk="0">
                  <a:moveTo>
                    <a:pt x="77" y="0"/>
                  </a:moveTo>
                  <a:cubicBezTo>
                    <a:pt x="67" y="0"/>
                    <a:pt x="57" y="2"/>
                    <a:pt x="48" y="5"/>
                  </a:cubicBezTo>
                  <a:cubicBezTo>
                    <a:pt x="13" y="29"/>
                    <a:pt x="1" y="76"/>
                    <a:pt x="13" y="112"/>
                  </a:cubicBezTo>
                  <a:cubicBezTo>
                    <a:pt x="6644" y="12756"/>
                    <a:pt x="13312" y="24770"/>
                    <a:pt x="18789" y="33938"/>
                  </a:cubicBezTo>
                  <a:cubicBezTo>
                    <a:pt x="18801" y="33961"/>
                    <a:pt x="18825" y="33973"/>
                    <a:pt x="18848" y="33973"/>
                  </a:cubicBezTo>
                  <a:cubicBezTo>
                    <a:pt x="18860" y="33973"/>
                    <a:pt x="18872" y="33973"/>
                    <a:pt x="18884" y="33961"/>
                  </a:cubicBezTo>
                  <a:cubicBezTo>
                    <a:pt x="18920" y="33950"/>
                    <a:pt x="18932" y="33902"/>
                    <a:pt x="18908" y="33866"/>
                  </a:cubicBezTo>
                  <a:cubicBezTo>
                    <a:pt x="13443" y="24698"/>
                    <a:pt x="6775" y="12685"/>
                    <a:pt x="144" y="41"/>
                  </a:cubicBezTo>
                  <a:cubicBezTo>
                    <a:pt x="135" y="14"/>
                    <a:pt x="106" y="0"/>
                    <a:pt x="7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flipH="1">
              <a:off x="9621356" y="3628750"/>
              <a:ext cx="167478" cy="178975"/>
            </a:xfrm>
            <a:custGeom>
              <a:avLst/>
              <a:gdLst/>
              <a:ahLst/>
              <a:cxnLst/>
              <a:rect l="l" t="t" r="r" b="b"/>
              <a:pathLst>
                <a:path w="3001" h="3207" extrusionOk="0">
                  <a:moveTo>
                    <a:pt x="2917" y="0"/>
                  </a:moveTo>
                  <a:cubicBezTo>
                    <a:pt x="2881" y="0"/>
                    <a:pt x="2856" y="22"/>
                    <a:pt x="2846" y="51"/>
                  </a:cubicBezTo>
                  <a:cubicBezTo>
                    <a:pt x="2620" y="956"/>
                    <a:pt x="2548" y="1920"/>
                    <a:pt x="2643" y="2980"/>
                  </a:cubicBezTo>
                  <a:cubicBezTo>
                    <a:pt x="1560" y="2206"/>
                    <a:pt x="762" y="1742"/>
                    <a:pt x="107" y="1516"/>
                  </a:cubicBezTo>
                  <a:cubicBezTo>
                    <a:pt x="101" y="1513"/>
                    <a:pt x="94" y="1512"/>
                    <a:pt x="87" y="1512"/>
                  </a:cubicBezTo>
                  <a:cubicBezTo>
                    <a:pt x="56" y="1512"/>
                    <a:pt x="22" y="1534"/>
                    <a:pt x="12" y="1563"/>
                  </a:cubicBezTo>
                  <a:cubicBezTo>
                    <a:pt x="0" y="1599"/>
                    <a:pt x="24" y="1647"/>
                    <a:pt x="60" y="1658"/>
                  </a:cubicBezTo>
                  <a:cubicBezTo>
                    <a:pt x="715" y="1897"/>
                    <a:pt x="1560" y="2385"/>
                    <a:pt x="2691" y="3194"/>
                  </a:cubicBezTo>
                  <a:cubicBezTo>
                    <a:pt x="2703" y="3206"/>
                    <a:pt x="2715" y="3206"/>
                    <a:pt x="2739" y="3206"/>
                  </a:cubicBezTo>
                  <a:cubicBezTo>
                    <a:pt x="2750" y="3206"/>
                    <a:pt x="2762" y="3206"/>
                    <a:pt x="2774" y="3194"/>
                  </a:cubicBezTo>
                  <a:cubicBezTo>
                    <a:pt x="2798" y="3182"/>
                    <a:pt x="2810" y="3159"/>
                    <a:pt x="2810" y="3123"/>
                  </a:cubicBezTo>
                  <a:cubicBezTo>
                    <a:pt x="2691" y="2016"/>
                    <a:pt x="2750" y="1027"/>
                    <a:pt x="2989" y="87"/>
                  </a:cubicBezTo>
                  <a:cubicBezTo>
                    <a:pt x="3001" y="51"/>
                    <a:pt x="2977" y="15"/>
                    <a:pt x="2941" y="3"/>
                  </a:cubicBezTo>
                  <a:cubicBezTo>
                    <a:pt x="2933" y="1"/>
                    <a:pt x="2924" y="0"/>
                    <a:pt x="291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flipH="1">
              <a:off x="9456556" y="3779100"/>
              <a:ext cx="273178" cy="354210"/>
            </a:xfrm>
            <a:custGeom>
              <a:avLst/>
              <a:gdLst/>
              <a:ahLst/>
              <a:cxnLst/>
              <a:rect l="l" t="t" r="r" b="b"/>
              <a:pathLst>
                <a:path w="4895" h="6347" extrusionOk="0">
                  <a:moveTo>
                    <a:pt x="4704" y="0"/>
                  </a:moveTo>
                  <a:cubicBezTo>
                    <a:pt x="4668" y="0"/>
                    <a:pt x="4632" y="24"/>
                    <a:pt x="4632" y="72"/>
                  </a:cubicBezTo>
                  <a:cubicBezTo>
                    <a:pt x="4466" y="2215"/>
                    <a:pt x="4489" y="4179"/>
                    <a:pt x="4716" y="6061"/>
                  </a:cubicBezTo>
                  <a:cubicBezTo>
                    <a:pt x="3454" y="4846"/>
                    <a:pt x="1751" y="4346"/>
                    <a:pt x="108" y="3989"/>
                  </a:cubicBezTo>
                  <a:cubicBezTo>
                    <a:pt x="100" y="3987"/>
                    <a:pt x="92" y="3986"/>
                    <a:pt x="85" y="3986"/>
                  </a:cubicBezTo>
                  <a:cubicBezTo>
                    <a:pt x="49" y="3986"/>
                    <a:pt x="23" y="4009"/>
                    <a:pt x="13" y="4048"/>
                  </a:cubicBezTo>
                  <a:cubicBezTo>
                    <a:pt x="1" y="4084"/>
                    <a:pt x="37" y="4120"/>
                    <a:pt x="72" y="4132"/>
                  </a:cubicBezTo>
                  <a:cubicBezTo>
                    <a:pt x="1763" y="4501"/>
                    <a:pt x="3501" y="5025"/>
                    <a:pt x="4751" y="6322"/>
                  </a:cubicBezTo>
                  <a:cubicBezTo>
                    <a:pt x="4775" y="6334"/>
                    <a:pt x="4787" y="6346"/>
                    <a:pt x="4811" y="6346"/>
                  </a:cubicBezTo>
                  <a:cubicBezTo>
                    <a:pt x="4823" y="6346"/>
                    <a:pt x="4835" y="6334"/>
                    <a:pt x="4847" y="6334"/>
                  </a:cubicBezTo>
                  <a:cubicBezTo>
                    <a:pt x="4870" y="6322"/>
                    <a:pt x="4894" y="6287"/>
                    <a:pt x="4882" y="6263"/>
                  </a:cubicBezTo>
                  <a:cubicBezTo>
                    <a:pt x="4644" y="4322"/>
                    <a:pt x="4609" y="2298"/>
                    <a:pt x="4775" y="84"/>
                  </a:cubicBezTo>
                  <a:cubicBezTo>
                    <a:pt x="4775" y="36"/>
                    <a:pt x="4751" y="0"/>
                    <a:pt x="470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flipH="1">
              <a:off x="9176848" y="4113954"/>
              <a:ext cx="420621" cy="455891"/>
            </a:xfrm>
            <a:custGeom>
              <a:avLst/>
              <a:gdLst/>
              <a:ahLst/>
              <a:cxnLst/>
              <a:rect l="l" t="t" r="r" b="b"/>
              <a:pathLst>
                <a:path w="7537" h="8169" extrusionOk="0">
                  <a:moveTo>
                    <a:pt x="7477" y="1"/>
                  </a:moveTo>
                  <a:cubicBezTo>
                    <a:pt x="7442" y="1"/>
                    <a:pt x="7394" y="25"/>
                    <a:pt x="7382" y="61"/>
                  </a:cubicBezTo>
                  <a:cubicBezTo>
                    <a:pt x="6870" y="2358"/>
                    <a:pt x="6632" y="4942"/>
                    <a:pt x="6668" y="7931"/>
                  </a:cubicBezTo>
                  <a:cubicBezTo>
                    <a:pt x="5084" y="6704"/>
                    <a:pt x="2989" y="5645"/>
                    <a:pt x="107" y="4609"/>
                  </a:cubicBezTo>
                  <a:cubicBezTo>
                    <a:pt x="101" y="4607"/>
                    <a:pt x="94" y="4606"/>
                    <a:pt x="87" y="4606"/>
                  </a:cubicBezTo>
                  <a:cubicBezTo>
                    <a:pt x="56" y="4606"/>
                    <a:pt x="22" y="4627"/>
                    <a:pt x="12" y="4656"/>
                  </a:cubicBezTo>
                  <a:cubicBezTo>
                    <a:pt x="0" y="4692"/>
                    <a:pt x="12" y="4740"/>
                    <a:pt x="60" y="4752"/>
                  </a:cubicBezTo>
                  <a:cubicBezTo>
                    <a:pt x="3001" y="5799"/>
                    <a:pt x="5108" y="6883"/>
                    <a:pt x="6691" y="8145"/>
                  </a:cubicBezTo>
                  <a:cubicBezTo>
                    <a:pt x="6703" y="8157"/>
                    <a:pt x="6727" y="8169"/>
                    <a:pt x="6739" y="8169"/>
                  </a:cubicBezTo>
                  <a:cubicBezTo>
                    <a:pt x="6751" y="8169"/>
                    <a:pt x="6763" y="8157"/>
                    <a:pt x="6775" y="8157"/>
                  </a:cubicBezTo>
                  <a:cubicBezTo>
                    <a:pt x="6799" y="8145"/>
                    <a:pt x="6811" y="8121"/>
                    <a:pt x="6811" y="8085"/>
                  </a:cubicBezTo>
                  <a:cubicBezTo>
                    <a:pt x="6775" y="5037"/>
                    <a:pt x="7001" y="2418"/>
                    <a:pt x="7537" y="96"/>
                  </a:cubicBezTo>
                  <a:cubicBezTo>
                    <a:pt x="7537" y="49"/>
                    <a:pt x="7513" y="13"/>
                    <a:pt x="7477"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flipH="1">
              <a:off x="8977502" y="4416159"/>
              <a:ext cx="439931" cy="463984"/>
            </a:xfrm>
            <a:custGeom>
              <a:avLst/>
              <a:gdLst/>
              <a:ahLst/>
              <a:cxnLst/>
              <a:rect l="l" t="t" r="r" b="b"/>
              <a:pathLst>
                <a:path w="7883" h="8314" extrusionOk="0">
                  <a:moveTo>
                    <a:pt x="7799" y="0"/>
                  </a:moveTo>
                  <a:cubicBezTo>
                    <a:pt x="7764" y="0"/>
                    <a:pt x="7738" y="22"/>
                    <a:pt x="7728" y="51"/>
                  </a:cubicBezTo>
                  <a:cubicBezTo>
                    <a:pt x="6978" y="2635"/>
                    <a:pt x="6585" y="5349"/>
                    <a:pt x="6573" y="8100"/>
                  </a:cubicBezTo>
                  <a:cubicBezTo>
                    <a:pt x="5013" y="7111"/>
                    <a:pt x="2525" y="6254"/>
                    <a:pt x="108" y="5444"/>
                  </a:cubicBezTo>
                  <a:cubicBezTo>
                    <a:pt x="102" y="5442"/>
                    <a:pt x="95" y="5441"/>
                    <a:pt x="88" y="5441"/>
                  </a:cubicBezTo>
                  <a:cubicBezTo>
                    <a:pt x="56" y="5441"/>
                    <a:pt x="22" y="5463"/>
                    <a:pt x="13" y="5492"/>
                  </a:cubicBezTo>
                  <a:cubicBezTo>
                    <a:pt x="1" y="5528"/>
                    <a:pt x="25" y="5575"/>
                    <a:pt x="60" y="5587"/>
                  </a:cubicBezTo>
                  <a:cubicBezTo>
                    <a:pt x="2537" y="6409"/>
                    <a:pt x="5073" y="7290"/>
                    <a:pt x="6609" y="8302"/>
                  </a:cubicBezTo>
                  <a:cubicBezTo>
                    <a:pt x="6621" y="8314"/>
                    <a:pt x="6633" y="8314"/>
                    <a:pt x="6644" y="8314"/>
                  </a:cubicBezTo>
                  <a:cubicBezTo>
                    <a:pt x="6656" y="8314"/>
                    <a:pt x="6668" y="8314"/>
                    <a:pt x="6680" y="8302"/>
                  </a:cubicBezTo>
                  <a:cubicBezTo>
                    <a:pt x="6704" y="8290"/>
                    <a:pt x="6716" y="8266"/>
                    <a:pt x="6716" y="8242"/>
                  </a:cubicBezTo>
                  <a:cubicBezTo>
                    <a:pt x="6728" y="5456"/>
                    <a:pt x="7109" y="2706"/>
                    <a:pt x="7871" y="99"/>
                  </a:cubicBezTo>
                  <a:cubicBezTo>
                    <a:pt x="7883" y="51"/>
                    <a:pt x="7859" y="15"/>
                    <a:pt x="7823" y="3"/>
                  </a:cubicBezTo>
                  <a:cubicBezTo>
                    <a:pt x="7815" y="1"/>
                    <a:pt x="7807" y="0"/>
                    <a:pt x="7799"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flipH="1">
              <a:off x="8513688" y="3407635"/>
              <a:ext cx="1146286" cy="2025980"/>
            </a:xfrm>
            <a:custGeom>
              <a:avLst/>
              <a:gdLst/>
              <a:ahLst/>
              <a:cxnLst/>
              <a:rect l="l" t="t" r="r" b="b"/>
              <a:pathLst>
                <a:path w="20540" h="36303" extrusionOk="0">
                  <a:moveTo>
                    <a:pt x="4335" y="1"/>
                  </a:moveTo>
                  <a:lnTo>
                    <a:pt x="4335" y="1"/>
                  </a:lnTo>
                  <a:cubicBezTo>
                    <a:pt x="1" y="8859"/>
                    <a:pt x="3882" y="20920"/>
                    <a:pt x="14824" y="36303"/>
                  </a:cubicBezTo>
                  <a:lnTo>
                    <a:pt x="20539" y="36303"/>
                  </a:lnTo>
                  <a:cubicBezTo>
                    <a:pt x="16229" y="21122"/>
                    <a:pt x="10907" y="8799"/>
                    <a:pt x="4335"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flipH="1">
              <a:off x="8509726" y="3403673"/>
              <a:ext cx="1147570" cy="2033960"/>
            </a:xfrm>
            <a:custGeom>
              <a:avLst/>
              <a:gdLst/>
              <a:ahLst/>
              <a:cxnLst/>
              <a:rect l="l" t="t" r="r" b="b"/>
              <a:pathLst>
                <a:path w="20563" h="36446" extrusionOk="0">
                  <a:moveTo>
                    <a:pt x="4299" y="215"/>
                  </a:moveTo>
                  <a:cubicBezTo>
                    <a:pt x="10561" y="8644"/>
                    <a:pt x="15979" y="20777"/>
                    <a:pt x="20384" y="36302"/>
                  </a:cubicBezTo>
                  <a:lnTo>
                    <a:pt x="14824" y="36302"/>
                  </a:lnTo>
                  <a:cubicBezTo>
                    <a:pt x="3644" y="20574"/>
                    <a:pt x="191" y="8763"/>
                    <a:pt x="4299" y="215"/>
                  </a:cubicBezTo>
                  <a:close/>
                  <a:moveTo>
                    <a:pt x="4275" y="0"/>
                  </a:moveTo>
                  <a:cubicBezTo>
                    <a:pt x="4251" y="0"/>
                    <a:pt x="4227" y="24"/>
                    <a:pt x="4215" y="48"/>
                  </a:cubicBezTo>
                  <a:cubicBezTo>
                    <a:pt x="1" y="8656"/>
                    <a:pt x="3441" y="20562"/>
                    <a:pt x="14717" y="36421"/>
                  </a:cubicBezTo>
                  <a:cubicBezTo>
                    <a:pt x="14741" y="36433"/>
                    <a:pt x="14752" y="36445"/>
                    <a:pt x="14776" y="36445"/>
                  </a:cubicBezTo>
                  <a:lnTo>
                    <a:pt x="20491" y="36445"/>
                  </a:lnTo>
                  <a:cubicBezTo>
                    <a:pt x="20515" y="36445"/>
                    <a:pt x="20527" y="36445"/>
                    <a:pt x="20551" y="36421"/>
                  </a:cubicBezTo>
                  <a:cubicBezTo>
                    <a:pt x="20563" y="36398"/>
                    <a:pt x="20563" y="36374"/>
                    <a:pt x="20563" y="36350"/>
                  </a:cubicBezTo>
                  <a:cubicBezTo>
                    <a:pt x="16122" y="20717"/>
                    <a:pt x="10657" y="8489"/>
                    <a:pt x="4346" y="36"/>
                  </a:cubicBezTo>
                  <a:cubicBezTo>
                    <a:pt x="4323" y="12"/>
                    <a:pt x="4299" y="0"/>
                    <a:pt x="4275"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flipH="1">
              <a:off x="8691098" y="3403505"/>
              <a:ext cx="731636" cy="2034128"/>
            </a:xfrm>
            <a:custGeom>
              <a:avLst/>
              <a:gdLst/>
              <a:ahLst/>
              <a:cxnLst/>
              <a:rect l="l" t="t" r="r" b="b"/>
              <a:pathLst>
                <a:path w="13110" h="36449" extrusionOk="0">
                  <a:moveTo>
                    <a:pt x="83" y="0"/>
                  </a:moveTo>
                  <a:cubicBezTo>
                    <a:pt x="76" y="0"/>
                    <a:pt x="68" y="1"/>
                    <a:pt x="60" y="3"/>
                  </a:cubicBezTo>
                  <a:cubicBezTo>
                    <a:pt x="24" y="15"/>
                    <a:pt x="0" y="51"/>
                    <a:pt x="12" y="98"/>
                  </a:cubicBezTo>
                  <a:cubicBezTo>
                    <a:pt x="2394" y="10802"/>
                    <a:pt x="6632" y="22673"/>
                    <a:pt x="12954" y="36412"/>
                  </a:cubicBezTo>
                  <a:cubicBezTo>
                    <a:pt x="12966" y="36436"/>
                    <a:pt x="12990" y="36448"/>
                    <a:pt x="13026" y="36448"/>
                  </a:cubicBezTo>
                  <a:lnTo>
                    <a:pt x="13062" y="36448"/>
                  </a:lnTo>
                  <a:cubicBezTo>
                    <a:pt x="13097" y="36424"/>
                    <a:pt x="13109" y="36389"/>
                    <a:pt x="13097" y="36353"/>
                  </a:cubicBezTo>
                  <a:cubicBezTo>
                    <a:pt x="6775" y="22625"/>
                    <a:pt x="2548" y="10755"/>
                    <a:pt x="155" y="63"/>
                  </a:cubicBezTo>
                  <a:cubicBezTo>
                    <a:pt x="145" y="23"/>
                    <a:pt x="119" y="0"/>
                    <a:pt x="83"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flipH="1">
              <a:off x="9281821" y="3593032"/>
              <a:ext cx="211343" cy="162846"/>
            </a:xfrm>
            <a:custGeom>
              <a:avLst/>
              <a:gdLst/>
              <a:ahLst/>
              <a:cxnLst/>
              <a:rect l="l" t="t" r="r" b="b"/>
              <a:pathLst>
                <a:path w="3787" h="2918" extrusionOk="0">
                  <a:moveTo>
                    <a:pt x="3699" y="0"/>
                  </a:moveTo>
                  <a:cubicBezTo>
                    <a:pt x="3674" y="0"/>
                    <a:pt x="3651" y="13"/>
                    <a:pt x="3644" y="36"/>
                  </a:cubicBezTo>
                  <a:cubicBezTo>
                    <a:pt x="3144" y="941"/>
                    <a:pt x="2882" y="1798"/>
                    <a:pt x="2822" y="2656"/>
                  </a:cubicBezTo>
                  <a:cubicBezTo>
                    <a:pt x="2036" y="1703"/>
                    <a:pt x="1132" y="870"/>
                    <a:pt x="131" y="155"/>
                  </a:cubicBezTo>
                  <a:cubicBezTo>
                    <a:pt x="118" y="146"/>
                    <a:pt x="102" y="142"/>
                    <a:pt x="87" y="142"/>
                  </a:cubicBezTo>
                  <a:cubicBezTo>
                    <a:pt x="63" y="142"/>
                    <a:pt x="39" y="152"/>
                    <a:pt x="24" y="167"/>
                  </a:cubicBezTo>
                  <a:cubicBezTo>
                    <a:pt x="0" y="203"/>
                    <a:pt x="12" y="251"/>
                    <a:pt x="48" y="274"/>
                  </a:cubicBezTo>
                  <a:cubicBezTo>
                    <a:pt x="1084" y="1013"/>
                    <a:pt x="2024" y="1894"/>
                    <a:pt x="2834" y="2894"/>
                  </a:cubicBezTo>
                  <a:cubicBezTo>
                    <a:pt x="2846" y="2918"/>
                    <a:pt x="2870" y="2918"/>
                    <a:pt x="2894" y="2918"/>
                  </a:cubicBezTo>
                  <a:lnTo>
                    <a:pt x="2917" y="2918"/>
                  </a:lnTo>
                  <a:cubicBezTo>
                    <a:pt x="2941" y="2906"/>
                    <a:pt x="2965" y="2882"/>
                    <a:pt x="2965" y="2846"/>
                  </a:cubicBezTo>
                  <a:cubicBezTo>
                    <a:pt x="2989" y="1965"/>
                    <a:pt x="3251" y="1060"/>
                    <a:pt x="3775" y="108"/>
                  </a:cubicBezTo>
                  <a:cubicBezTo>
                    <a:pt x="3787" y="72"/>
                    <a:pt x="3775" y="24"/>
                    <a:pt x="3739" y="12"/>
                  </a:cubicBezTo>
                  <a:cubicBezTo>
                    <a:pt x="3726" y="4"/>
                    <a:pt x="3712" y="0"/>
                    <a:pt x="3699"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flipH="1">
              <a:off x="9167528" y="3779044"/>
              <a:ext cx="352201" cy="198786"/>
            </a:xfrm>
            <a:custGeom>
              <a:avLst/>
              <a:gdLst/>
              <a:ahLst/>
              <a:cxnLst/>
              <a:rect l="l" t="t" r="r" b="b"/>
              <a:pathLst>
                <a:path w="6311" h="3562" extrusionOk="0">
                  <a:moveTo>
                    <a:pt x="6231" y="1"/>
                  </a:moveTo>
                  <a:cubicBezTo>
                    <a:pt x="6208" y="1"/>
                    <a:pt x="6183" y="14"/>
                    <a:pt x="6168" y="37"/>
                  </a:cubicBezTo>
                  <a:cubicBezTo>
                    <a:pt x="5275" y="1180"/>
                    <a:pt x="4596" y="2156"/>
                    <a:pt x="4465" y="3311"/>
                  </a:cubicBezTo>
                  <a:cubicBezTo>
                    <a:pt x="3393" y="2311"/>
                    <a:pt x="1738" y="1668"/>
                    <a:pt x="107" y="1097"/>
                  </a:cubicBezTo>
                  <a:cubicBezTo>
                    <a:pt x="99" y="1094"/>
                    <a:pt x="90" y="1092"/>
                    <a:pt x="82" y="1092"/>
                  </a:cubicBezTo>
                  <a:cubicBezTo>
                    <a:pt x="55" y="1092"/>
                    <a:pt x="30" y="1108"/>
                    <a:pt x="12" y="1144"/>
                  </a:cubicBezTo>
                  <a:cubicBezTo>
                    <a:pt x="0" y="1180"/>
                    <a:pt x="24" y="1228"/>
                    <a:pt x="60" y="1240"/>
                  </a:cubicBezTo>
                  <a:cubicBezTo>
                    <a:pt x="1727" y="1823"/>
                    <a:pt x="3441" y="2490"/>
                    <a:pt x="4477" y="3537"/>
                  </a:cubicBezTo>
                  <a:cubicBezTo>
                    <a:pt x="4489" y="3549"/>
                    <a:pt x="4513" y="3561"/>
                    <a:pt x="4525" y="3561"/>
                  </a:cubicBezTo>
                  <a:cubicBezTo>
                    <a:pt x="4536" y="3561"/>
                    <a:pt x="4548" y="3549"/>
                    <a:pt x="4560" y="3549"/>
                  </a:cubicBezTo>
                  <a:cubicBezTo>
                    <a:pt x="4584" y="3537"/>
                    <a:pt x="4608" y="3514"/>
                    <a:pt x="4608" y="3478"/>
                  </a:cubicBezTo>
                  <a:cubicBezTo>
                    <a:pt x="4679" y="2299"/>
                    <a:pt x="5370" y="1299"/>
                    <a:pt x="6275" y="120"/>
                  </a:cubicBezTo>
                  <a:cubicBezTo>
                    <a:pt x="6310" y="85"/>
                    <a:pt x="6299" y="49"/>
                    <a:pt x="6263" y="13"/>
                  </a:cubicBezTo>
                  <a:cubicBezTo>
                    <a:pt x="6254" y="5"/>
                    <a:pt x="6243" y="1"/>
                    <a:pt x="6231"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flipH="1">
              <a:off x="9029348" y="4037942"/>
              <a:ext cx="455836" cy="272787"/>
            </a:xfrm>
            <a:custGeom>
              <a:avLst/>
              <a:gdLst/>
              <a:ahLst/>
              <a:cxnLst/>
              <a:rect l="l" t="t" r="r" b="b"/>
              <a:pathLst>
                <a:path w="8168" h="4888" extrusionOk="0">
                  <a:moveTo>
                    <a:pt x="8080" y="1"/>
                  </a:moveTo>
                  <a:cubicBezTo>
                    <a:pt x="8059" y="1"/>
                    <a:pt x="8038" y="10"/>
                    <a:pt x="8025" y="29"/>
                  </a:cubicBezTo>
                  <a:cubicBezTo>
                    <a:pt x="6965" y="1351"/>
                    <a:pt x="6227" y="2923"/>
                    <a:pt x="5834" y="4673"/>
                  </a:cubicBezTo>
                  <a:cubicBezTo>
                    <a:pt x="4584" y="3625"/>
                    <a:pt x="2763" y="2744"/>
                    <a:pt x="107" y="1887"/>
                  </a:cubicBezTo>
                  <a:cubicBezTo>
                    <a:pt x="101" y="1885"/>
                    <a:pt x="94" y="1884"/>
                    <a:pt x="88" y="1884"/>
                  </a:cubicBezTo>
                  <a:cubicBezTo>
                    <a:pt x="56" y="1884"/>
                    <a:pt x="22" y="1905"/>
                    <a:pt x="12" y="1934"/>
                  </a:cubicBezTo>
                  <a:cubicBezTo>
                    <a:pt x="0" y="1970"/>
                    <a:pt x="24" y="2018"/>
                    <a:pt x="60" y="2030"/>
                  </a:cubicBezTo>
                  <a:cubicBezTo>
                    <a:pt x="2763" y="2899"/>
                    <a:pt x="4596" y="3804"/>
                    <a:pt x="5834" y="4875"/>
                  </a:cubicBezTo>
                  <a:cubicBezTo>
                    <a:pt x="5846" y="4887"/>
                    <a:pt x="5858" y="4887"/>
                    <a:pt x="5882" y="4887"/>
                  </a:cubicBezTo>
                  <a:lnTo>
                    <a:pt x="5906" y="4887"/>
                  </a:lnTo>
                  <a:cubicBezTo>
                    <a:pt x="5930" y="4875"/>
                    <a:pt x="5942" y="4852"/>
                    <a:pt x="5953" y="4828"/>
                  </a:cubicBezTo>
                  <a:cubicBezTo>
                    <a:pt x="6334" y="3042"/>
                    <a:pt x="7073" y="1458"/>
                    <a:pt x="8144" y="113"/>
                  </a:cubicBezTo>
                  <a:cubicBezTo>
                    <a:pt x="8168" y="89"/>
                    <a:pt x="8168" y="41"/>
                    <a:pt x="8132" y="18"/>
                  </a:cubicBezTo>
                  <a:cubicBezTo>
                    <a:pt x="8116" y="7"/>
                    <a:pt x="8098" y="1"/>
                    <a:pt x="8080"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flipH="1">
              <a:off x="8911035" y="4289752"/>
              <a:ext cx="487758" cy="270164"/>
            </a:xfrm>
            <a:custGeom>
              <a:avLst/>
              <a:gdLst/>
              <a:ahLst/>
              <a:cxnLst/>
              <a:rect l="l" t="t" r="r" b="b"/>
              <a:pathLst>
                <a:path w="8740" h="4841" extrusionOk="0">
                  <a:moveTo>
                    <a:pt x="8654" y="0"/>
                  </a:moveTo>
                  <a:cubicBezTo>
                    <a:pt x="8635" y="0"/>
                    <a:pt x="8614" y="6"/>
                    <a:pt x="8596" y="18"/>
                  </a:cubicBezTo>
                  <a:cubicBezTo>
                    <a:pt x="7358" y="1352"/>
                    <a:pt x="6227" y="3316"/>
                    <a:pt x="5906" y="4638"/>
                  </a:cubicBezTo>
                  <a:cubicBezTo>
                    <a:pt x="4382" y="3542"/>
                    <a:pt x="2215" y="2971"/>
                    <a:pt x="95" y="2518"/>
                  </a:cubicBezTo>
                  <a:cubicBezTo>
                    <a:pt x="89" y="2516"/>
                    <a:pt x="83" y="2515"/>
                    <a:pt x="76" y="2515"/>
                  </a:cubicBezTo>
                  <a:cubicBezTo>
                    <a:pt x="45" y="2515"/>
                    <a:pt x="12" y="2538"/>
                    <a:pt x="12" y="2578"/>
                  </a:cubicBezTo>
                  <a:cubicBezTo>
                    <a:pt x="0" y="2614"/>
                    <a:pt x="24" y="2661"/>
                    <a:pt x="60" y="2661"/>
                  </a:cubicBezTo>
                  <a:cubicBezTo>
                    <a:pt x="2215" y="3126"/>
                    <a:pt x="4405" y="3697"/>
                    <a:pt x="5918" y="4828"/>
                  </a:cubicBezTo>
                  <a:cubicBezTo>
                    <a:pt x="5929" y="4828"/>
                    <a:pt x="5941" y="4840"/>
                    <a:pt x="5965" y="4840"/>
                  </a:cubicBezTo>
                  <a:cubicBezTo>
                    <a:pt x="5965" y="4840"/>
                    <a:pt x="5977" y="4840"/>
                    <a:pt x="5989" y="4828"/>
                  </a:cubicBezTo>
                  <a:cubicBezTo>
                    <a:pt x="6013" y="4828"/>
                    <a:pt x="6025" y="4804"/>
                    <a:pt x="6037" y="4781"/>
                  </a:cubicBezTo>
                  <a:cubicBezTo>
                    <a:pt x="6299" y="3483"/>
                    <a:pt x="7453" y="1483"/>
                    <a:pt x="8704" y="125"/>
                  </a:cubicBezTo>
                  <a:cubicBezTo>
                    <a:pt x="8739" y="89"/>
                    <a:pt x="8739" y="42"/>
                    <a:pt x="8704" y="18"/>
                  </a:cubicBezTo>
                  <a:cubicBezTo>
                    <a:pt x="8692" y="6"/>
                    <a:pt x="8674" y="0"/>
                    <a:pt x="865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flipH="1">
              <a:off x="8394756" y="3193663"/>
              <a:ext cx="512369" cy="2239946"/>
            </a:xfrm>
            <a:custGeom>
              <a:avLst/>
              <a:gdLst/>
              <a:ahLst/>
              <a:cxnLst/>
              <a:rect l="l" t="t" r="r" b="b"/>
              <a:pathLst>
                <a:path w="9181" h="40137" extrusionOk="0">
                  <a:moveTo>
                    <a:pt x="3073" y="1"/>
                  </a:moveTo>
                  <a:cubicBezTo>
                    <a:pt x="453" y="10895"/>
                    <a:pt x="1" y="25909"/>
                    <a:pt x="4966" y="40137"/>
                  </a:cubicBezTo>
                  <a:lnTo>
                    <a:pt x="9180" y="40137"/>
                  </a:lnTo>
                  <a:cubicBezTo>
                    <a:pt x="8788" y="24075"/>
                    <a:pt x="8502" y="8692"/>
                    <a:pt x="3073"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flipH="1">
              <a:off x="8390794" y="3189701"/>
              <a:ext cx="575431" cy="2247926"/>
            </a:xfrm>
            <a:custGeom>
              <a:avLst/>
              <a:gdLst/>
              <a:ahLst/>
              <a:cxnLst/>
              <a:rect l="l" t="t" r="r" b="b"/>
              <a:pathLst>
                <a:path w="10311" h="40280" extrusionOk="0">
                  <a:moveTo>
                    <a:pt x="4167" y="262"/>
                  </a:moveTo>
                  <a:lnTo>
                    <a:pt x="4167" y="262"/>
                  </a:lnTo>
                  <a:cubicBezTo>
                    <a:pt x="9418" y="8847"/>
                    <a:pt x="9763" y="23753"/>
                    <a:pt x="10144" y="39529"/>
                  </a:cubicBezTo>
                  <a:lnTo>
                    <a:pt x="10156" y="40136"/>
                  </a:lnTo>
                  <a:lnTo>
                    <a:pt x="6084" y="40136"/>
                  </a:lnTo>
                  <a:cubicBezTo>
                    <a:pt x="0" y="22670"/>
                    <a:pt x="2667" y="6561"/>
                    <a:pt x="4167" y="262"/>
                  </a:cubicBezTo>
                  <a:close/>
                  <a:moveTo>
                    <a:pt x="4120" y="0"/>
                  </a:moveTo>
                  <a:cubicBezTo>
                    <a:pt x="4096" y="12"/>
                    <a:pt x="4072" y="24"/>
                    <a:pt x="4060" y="60"/>
                  </a:cubicBezTo>
                  <a:cubicBezTo>
                    <a:pt x="2655" y="5930"/>
                    <a:pt x="1988" y="12442"/>
                    <a:pt x="2167" y="18896"/>
                  </a:cubicBezTo>
                  <a:cubicBezTo>
                    <a:pt x="2358" y="26397"/>
                    <a:pt x="3631" y="33588"/>
                    <a:pt x="5953" y="40232"/>
                  </a:cubicBezTo>
                  <a:cubicBezTo>
                    <a:pt x="5965" y="40267"/>
                    <a:pt x="6001" y="40279"/>
                    <a:pt x="6025" y="40279"/>
                  </a:cubicBezTo>
                  <a:lnTo>
                    <a:pt x="10239" y="40279"/>
                  </a:lnTo>
                  <a:cubicBezTo>
                    <a:pt x="10251" y="40279"/>
                    <a:pt x="10275" y="40279"/>
                    <a:pt x="10287" y="40267"/>
                  </a:cubicBezTo>
                  <a:cubicBezTo>
                    <a:pt x="10299" y="40243"/>
                    <a:pt x="10311" y="40232"/>
                    <a:pt x="10311" y="40208"/>
                  </a:cubicBezTo>
                  <a:lnTo>
                    <a:pt x="10299" y="39517"/>
                  </a:lnTo>
                  <a:cubicBezTo>
                    <a:pt x="9918" y="23634"/>
                    <a:pt x="9561" y="8621"/>
                    <a:pt x="4191" y="36"/>
                  </a:cubicBezTo>
                  <a:cubicBezTo>
                    <a:pt x="4179" y="12"/>
                    <a:pt x="4155" y="0"/>
                    <a:pt x="4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flipH="1">
              <a:off x="8509719" y="3189701"/>
              <a:ext cx="230597" cy="2247926"/>
            </a:xfrm>
            <a:custGeom>
              <a:avLst/>
              <a:gdLst/>
              <a:ahLst/>
              <a:cxnLst/>
              <a:rect l="l" t="t" r="r" b="b"/>
              <a:pathLst>
                <a:path w="4132" h="40280" extrusionOk="0">
                  <a:moveTo>
                    <a:pt x="72" y="0"/>
                  </a:moveTo>
                  <a:cubicBezTo>
                    <a:pt x="36" y="0"/>
                    <a:pt x="0" y="36"/>
                    <a:pt x="12" y="84"/>
                  </a:cubicBezTo>
                  <a:cubicBezTo>
                    <a:pt x="1262" y="16788"/>
                    <a:pt x="3096" y="32612"/>
                    <a:pt x="3977" y="40220"/>
                  </a:cubicBezTo>
                  <a:cubicBezTo>
                    <a:pt x="3989" y="40255"/>
                    <a:pt x="4025" y="40279"/>
                    <a:pt x="4060" y="40279"/>
                  </a:cubicBezTo>
                  <a:cubicBezTo>
                    <a:pt x="4108" y="40279"/>
                    <a:pt x="4132" y="40243"/>
                    <a:pt x="4132" y="40196"/>
                  </a:cubicBezTo>
                  <a:cubicBezTo>
                    <a:pt x="3251" y="32588"/>
                    <a:pt x="1417" y="16764"/>
                    <a:pt x="155" y="72"/>
                  </a:cubicBezTo>
                  <a:cubicBezTo>
                    <a:pt x="155" y="24"/>
                    <a:pt x="119" y="0"/>
                    <a:pt x="7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flipH="1">
              <a:off x="8665198" y="3309411"/>
              <a:ext cx="106369" cy="122888"/>
            </a:xfrm>
            <a:custGeom>
              <a:avLst/>
              <a:gdLst/>
              <a:ahLst/>
              <a:cxnLst/>
              <a:rect l="l" t="t" r="r" b="b"/>
              <a:pathLst>
                <a:path w="1906" h="2202" extrusionOk="0">
                  <a:moveTo>
                    <a:pt x="1826" y="1"/>
                  </a:moveTo>
                  <a:cubicBezTo>
                    <a:pt x="1798" y="1"/>
                    <a:pt x="1768" y="20"/>
                    <a:pt x="1751" y="46"/>
                  </a:cubicBezTo>
                  <a:cubicBezTo>
                    <a:pt x="1394" y="701"/>
                    <a:pt x="1132" y="1308"/>
                    <a:pt x="965" y="1892"/>
                  </a:cubicBezTo>
                  <a:cubicBezTo>
                    <a:pt x="739" y="1308"/>
                    <a:pt x="453" y="832"/>
                    <a:pt x="132" y="451"/>
                  </a:cubicBezTo>
                  <a:cubicBezTo>
                    <a:pt x="120" y="439"/>
                    <a:pt x="102" y="433"/>
                    <a:pt x="84" y="433"/>
                  </a:cubicBezTo>
                  <a:cubicBezTo>
                    <a:pt x="66" y="433"/>
                    <a:pt x="48" y="439"/>
                    <a:pt x="36" y="451"/>
                  </a:cubicBezTo>
                  <a:cubicBezTo>
                    <a:pt x="1" y="475"/>
                    <a:pt x="1" y="522"/>
                    <a:pt x="24" y="558"/>
                  </a:cubicBezTo>
                  <a:cubicBezTo>
                    <a:pt x="370" y="963"/>
                    <a:pt x="667" y="1499"/>
                    <a:pt x="905" y="2154"/>
                  </a:cubicBezTo>
                  <a:cubicBezTo>
                    <a:pt x="917" y="2177"/>
                    <a:pt x="941" y="2201"/>
                    <a:pt x="977" y="2201"/>
                  </a:cubicBezTo>
                  <a:cubicBezTo>
                    <a:pt x="1013" y="2201"/>
                    <a:pt x="1036" y="2177"/>
                    <a:pt x="1048" y="2142"/>
                  </a:cubicBezTo>
                  <a:cubicBezTo>
                    <a:pt x="1215" y="1511"/>
                    <a:pt x="1489" y="844"/>
                    <a:pt x="1882" y="118"/>
                  </a:cubicBezTo>
                  <a:cubicBezTo>
                    <a:pt x="1906" y="82"/>
                    <a:pt x="1894" y="34"/>
                    <a:pt x="1858" y="10"/>
                  </a:cubicBezTo>
                  <a:cubicBezTo>
                    <a:pt x="1848" y="4"/>
                    <a:pt x="1837" y="1"/>
                    <a:pt x="1826"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flipH="1">
              <a:off x="8599402" y="3468355"/>
              <a:ext cx="204032" cy="203809"/>
            </a:xfrm>
            <a:custGeom>
              <a:avLst/>
              <a:gdLst/>
              <a:ahLst/>
              <a:cxnLst/>
              <a:rect l="l" t="t" r="r" b="b"/>
              <a:pathLst>
                <a:path w="3656" h="3652" extrusionOk="0">
                  <a:moveTo>
                    <a:pt x="3565" y="1"/>
                  </a:moveTo>
                  <a:cubicBezTo>
                    <a:pt x="3540" y="1"/>
                    <a:pt x="3516" y="9"/>
                    <a:pt x="3501" y="32"/>
                  </a:cubicBezTo>
                  <a:cubicBezTo>
                    <a:pt x="2977" y="865"/>
                    <a:pt x="2441" y="1973"/>
                    <a:pt x="1893" y="3413"/>
                  </a:cubicBezTo>
                  <a:cubicBezTo>
                    <a:pt x="1393" y="2556"/>
                    <a:pt x="810" y="1746"/>
                    <a:pt x="131" y="949"/>
                  </a:cubicBezTo>
                  <a:cubicBezTo>
                    <a:pt x="118" y="929"/>
                    <a:pt x="98" y="920"/>
                    <a:pt x="78" y="920"/>
                  </a:cubicBezTo>
                  <a:cubicBezTo>
                    <a:pt x="62" y="920"/>
                    <a:pt x="47" y="926"/>
                    <a:pt x="36" y="937"/>
                  </a:cubicBezTo>
                  <a:cubicBezTo>
                    <a:pt x="0" y="961"/>
                    <a:pt x="0" y="1008"/>
                    <a:pt x="24" y="1044"/>
                  </a:cubicBezTo>
                  <a:cubicBezTo>
                    <a:pt x="726" y="1877"/>
                    <a:pt x="1322" y="2723"/>
                    <a:pt x="1846" y="3616"/>
                  </a:cubicBezTo>
                  <a:cubicBezTo>
                    <a:pt x="1857" y="3639"/>
                    <a:pt x="1881" y="3651"/>
                    <a:pt x="1905" y="3651"/>
                  </a:cubicBezTo>
                  <a:lnTo>
                    <a:pt x="1917" y="3651"/>
                  </a:lnTo>
                  <a:cubicBezTo>
                    <a:pt x="1941" y="3651"/>
                    <a:pt x="1965" y="3639"/>
                    <a:pt x="1977" y="3604"/>
                  </a:cubicBezTo>
                  <a:cubicBezTo>
                    <a:pt x="2548" y="2115"/>
                    <a:pt x="3084" y="972"/>
                    <a:pt x="3632" y="115"/>
                  </a:cubicBezTo>
                  <a:cubicBezTo>
                    <a:pt x="3655" y="79"/>
                    <a:pt x="3643" y="32"/>
                    <a:pt x="3608" y="8"/>
                  </a:cubicBezTo>
                  <a:cubicBezTo>
                    <a:pt x="3595" y="4"/>
                    <a:pt x="3580" y="1"/>
                    <a:pt x="3565"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flipH="1">
              <a:off x="8536953" y="3681155"/>
              <a:ext cx="291092" cy="236177"/>
            </a:xfrm>
            <a:custGeom>
              <a:avLst/>
              <a:gdLst/>
              <a:ahLst/>
              <a:cxnLst/>
              <a:rect l="l" t="t" r="r" b="b"/>
              <a:pathLst>
                <a:path w="5216" h="4232" extrusionOk="0">
                  <a:moveTo>
                    <a:pt x="5138" y="0"/>
                  </a:moveTo>
                  <a:cubicBezTo>
                    <a:pt x="5118" y="0"/>
                    <a:pt x="5098" y="9"/>
                    <a:pt x="5085" y="29"/>
                  </a:cubicBezTo>
                  <a:cubicBezTo>
                    <a:pt x="4287" y="981"/>
                    <a:pt x="3525" y="2267"/>
                    <a:pt x="2739" y="3970"/>
                  </a:cubicBezTo>
                  <a:cubicBezTo>
                    <a:pt x="2215" y="2791"/>
                    <a:pt x="1132" y="1672"/>
                    <a:pt x="132" y="731"/>
                  </a:cubicBezTo>
                  <a:cubicBezTo>
                    <a:pt x="120" y="719"/>
                    <a:pt x="102" y="713"/>
                    <a:pt x="82" y="713"/>
                  </a:cubicBezTo>
                  <a:cubicBezTo>
                    <a:pt x="63" y="713"/>
                    <a:pt x="42" y="719"/>
                    <a:pt x="24" y="731"/>
                  </a:cubicBezTo>
                  <a:cubicBezTo>
                    <a:pt x="1" y="767"/>
                    <a:pt x="1" y="815"/>
                    <a:pt x="36" y="838"/>
                  </a:cubicBezTo>
                  <a:cubicBezTo>
                    <a:pt x="1060" y="1815"/>
                    <a:pt x="2179" y="2970"/>
                    <a:pt x="2668" y="4184"/>
                  </a:cubicBezTo>
                  <a:cubicBezTo>
                    <a:pt x="2679" y="4208"/>
                    <a:pt x="2715" y="4232"/>
                    <a:pt x="2739" y="4232"/>
                  </a:cubicBezTo>
                  <a:cubicBezTo>
                    <a:pt x="2775" y="4232"/>
                    <a:pt x="2799" y="4220"/>
                    <a:pt x="2810" y="4184"/>
                  </a:cubicBezTo>
                  <a:cubicBezTo>
                    <a:pt x="3608" y="2422"/>
                    <a:pt x="4382" y="1089"/>
                    <a:pt x="5192" y="124"/>
                  </a:cubicBezTo>
                  <a:cubicBezTo>
                    <a:pt x="5216" y="88"/>
                    <a:pt x="5216" y="41"/>
                    <a:pt x="5180" y="17"/>
                  </a:cubicBezTo>
                  <a:cubicBezTo>
                    <a:pt x="5169" y="6"/>
                    <a:pt x="5154" y="0"/>
                    <a:pt x="5138"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flipH="1">
              <a:off x="8483155" y="3949038"/>
              <a:ext cx="361521" cy="214803"/>
            </a:xfrm>
            <a:custGeom>
              <a:avLst/>
              <a:gdLst/>
              <a:ahLst/>
              <a:cxnLst/>
              <a:rect l="l" t="t" r="r" b="b"/>
              <a:pathLst>
                <a:path w="6478" h="3849" extrusionOk="0">
                  <a:moveTo>
                    <a:pt x="6393" y="0"/>
                  </a:moveTo>
                  <a:cubicBezTo>
                    <a:pt x="6374" y="0"/>
                    <a:pt x="6353" y="9"/>
                    <a:pt x="6335" y="27"/>
                  </a:cubicBezTo>
                  <a:cubicBezTo>
                    <a:pt x="5097" y="1349"/>
                    <a:pt x="4180" y="2504"/>
                    <a:pt x="3454" y="3647"/>
                  </a:cubicBezTo>
                  <a:cubicBezTo>
                    <a:pt x="2561" y="2480"/>
                    <a:pt x="1215" y="1361"/>
                    <a:pt x="132" y="503"/>
                  </a:cubicBezTo>
                  <a:cubicBezTo>
                    <a:pt x="116" y="493"/>
                    <a:pt x="97" y="487"/>
                    <a:pt x="80" y="487"/>
                  </a:cubicBezTo>
                  <a:cubicBezTo>
                    <a:pt x="58" y="487"/>
                    <a:pt x="38" y="496"/>
                    <a:pt x="25" y="515"/>
                  </a:cubicBezTo>
                  <a:cubicBezTo>
                    <a:pt x="1" y="551"/>
                    <a:pt x="1" y="587"/>
                    <a:pt x="37" y="622"/>
                  </a:cubicBezTo>
                  <a:cubicBezTo>
                    <a:pt x="1144" y="1492"/>
                    <a:pt x="2525" y="2635"/>
                    <a:pt x="3394" y="3825"/>
                  </a:cubicBezTo>
                  <a:cubicBezTo>
                    <a:pt x="3418" y="3837"/>
                    <a:pt x="3430" y="3849"/>
                    <a:pt x="3454" y="3849"/>
                  </a:cubicBezTo>
                  <a:lnTo>
                    <a:pt x="3466" y="3849"/>
                  </a:lnTo>
                  <a:cubicBezTo>
                    <a:pt x="3489" y="3849"/>
                    <a:pt x="3513" y="3837"/>
                    <a:pt x="3525" y="3813"/>
                  </a:cubicBezTo>
                  <a:cubicBezTo>
                    <a:pt x="4251" y="2646"/>
                    <a:pt x="5180" y="1480"/>
                    <a:pt x="6454" y="122"/>
                  </a:cubicBezTo>
                  <a:cubicBezTo>
                    <a:pt x="6478" y="99"/>
                    <a:pt x="6478" y="51"/>
                    <a:pt x="6442" y="27"/>
                  </a:cubicBezTo>
                  <a:cubicBezTo>
                    <a:pt x="6430" y="9"/>
                    <a:pt x="6412" y="0"/>
                    <a:pt x="6393"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flipH="1">
              <a:off x="8445262" y="4247951"/>
              <a:ext cx="400698" cy="191699"/>
            </a:xfrm>
            <a:custGeom>
              <a:avLst/>
              <a:gdLst/>
              <a:ahLst/>
              <a:cxnLst/>
              <a:rect l="l" t="t" r="r" b="b"/>
              <a:pathLst>
                <a:path w="7180" h="3435" extrusionOk="0">
                  <a:moveTo>
                    <a:pt x="77" y="0"/>
                  </a:moveTo>
                  <a:cubicBezTo>
                    <a:pt x="57" y="0"/>
                    <a:pt x="37" y="9"/>
                    <a:pt x="24" y="29"/>
                  </a:cubicBezTo>
                  <a:cubicBezTo>
                    <a:pt x="0" y="65"/>
                    <a:pt x="12" y="112"/>
                    <a:pt x="48" y="136"/>
                  </a:cubicBezTo>
                  <a:cubicBezTo>
                    <a:pt x="1667" y="1219"/>
                    <a:pt x="3191" y="2279"/>
                    <a:pt x="3905" y="3398"/>
                  </a:cubicBezTo>
                  <a:cubicBezTo>
                    <a:pt x="3917" y="3410"/>
                    <a:pt x="3941" y="3434"/>
                    <a:pt x="3965" y="3434"/>
                  </a:cubicBezTo>
                  <a:cubicBezTo>
                    <a:pt x="3989" y="3434"/>
                    <a:pt x="4013" y="3422"/>
                    <a:pt x="4024" y="3398"/>
                  </a:cubicBezTo>
                  <a:cubicBezTo>
                    <a:pt x="4632" y="2493"/>
                    <a:pt x="5846" y="1339"/>
                    <a:pt x="7144" y="124"/>
                  </a:cubicBezTo>
                  <a:cubicBezTo>
                    <a:pt x="7180" y="100"/>
                    <a:pt x="7180" y="53"/>
                    <a:pt x="7156" y="29"/>
                  </a:cubicBezTo>
                  <a:cubicBezTo>
                    <a:pt x="7136" y="9"/>
                    <a:pt x="7113" y="0"/>
                    <a:pt x="7092" y="0"/>
                  </a:cubicBezTo>
                  <a:cubicBezTo>
                    <a:pt x="7075" y="0"/>
                    <a:pt x="7059" y="6"/>
                    <a:pt x="7049" y="17"/>
                  </a:cubicBezTo>
                  <a:cubicBezTo>
                    <a:pt x="5787" y="1196"/>
                    <a:pt x="4596" y="2327"/>
                    <a:pt x="3965" y="3220"/>
                  </a:cubicBezTo>
                  <a:cubicBezTo>
                    <a:pt x="3215" y="2112"/>
                    <a:pt x="1715" y="1077"/>
                    <a:pt x="119" y="17"/>
                  </a:cubicBezTo>
                  <a:cubicBezTo>
                    <a:pt x="108" y="6"/>
                    <a:pt x="93" y="0"/>
                    <a:pt x="7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flipH="1">
              <a:off x="7911015" y="3537223"/>
              <a:ext cx="729627" cy="1896395"/>
            </a:xfrm>
            <a:custGeom>
              <a:avLst/>
              <a:gdLst/>
              <a:ahLst/>
              <a:cxnLst/>
              <a:rect l="l" t="t" r="r" b="b"/>
              <a:pathLst>
                <a:path w="13074" h="33981" extrusionOk="0">
                  <a:moveTo>
                    <a:pt x="11252" y="0"/>
                  </a:moveTo>
                  <a:lnTo>
                    <a:pt x="11252" y="0"/>
                  </a:lnTo>
                  <a:cubicBezTo>
                    <a:pt x="4227" y="7597"/>
                    <a:pt x="786" y="19288"/>
                    <a:pt x="0" y="33981"/>
                  </a:cubicBezTo>
                  <a:lnTo>
                    <a:pt x="5477" y="33981"/>
                  </a:lnTo>
                  <a:cubicBezTo>
                    <a:pt x="12930" y="19265"/>
                    <a:pt x="13073" y="8513"/>
                    <a:pt x="11252"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flipH="1">
              <a:off x="7879149" y="3532982"/>
              <a:ext cx="765511" cy="1904654"/>
            </a:xfrm>
            <a:custGeom>
              <a:avLst/>
              <a:gdLst/>
              <a:ahLst/>
              <a:cxnLst/>
              <a:rect l="l" t="t" r="r" b="b"/>
              <a:pathLst>
                <a:path w="13717" h="34129" extrusionOk="0">
                  <a:moveTo>
                    <a:pt x="11288" y="231"/>
                  </a:moveTo>
                  <a:lnTo>
                    <a:pt x="11288" y="231"/>
                  </a:lnTo>
                  <a:cubicBezTo>
                    <a:pt x="13550" y="10982"/>
                    <a:pt x="11705" y="21710"/>
                    <a:pt x="5501" y="33985"/>
                  </a:cubicBezTo>
                  <a:lnTo>
                    <a:pt x="155" y="33985"/>
                  </a:lnTo>
                  <a:cubicBezTo>
                    <a:pt x="989" y="18531"/>
                    <a:pt x="4632" y="7482"/>
                    <a:pt x="11288" y="231"/>
                  </a:cubicBezTo>
                  <a:close/>
                  <a:moveTo>
                    <a:pt x="11324" y="0"/>
                  </a:moveTo>
                  <a:cubicBezTo>
                    <a:pt x="11305" y="0"/>
                    <a:pt x="11284" y="8"/>
                    <a:pt x="11276" y="17"/>
                  </a:cubicBezTo>
                  <a:cubicBezTo>
                    <a:pt x="7847" y="3720"/>
                    <a:pt x="5156" y="8554"/>
                    <a:pt x="3287" y="14388"/>
                  </a:cubicBezTo>
                  <a:cubicBezTo>
                    <a:pt x="1513" y="19912"/>
                    <a:pt x="406" y="26532"/>
                    <a:pt x="1" y="34057"/>
                  </a:cubicBezTo>
                  <a:cubicBezTo>
                    <a:pt x="1" y="34069"/>
                    <a:pt x="1" y="34092"/>
                    <a:pt x="25" y="34104"/>
                  </a:cubicBezTo>
                  <a:cubicBezTo>
                    <a:pt x="36" y="34128"/>
                    <a:pt x="48" y="34128"/>
                    <a:pt x="72" y="34128"/>
                  </a:cubicBezTo>
                  <a:lnTo>
                    <a:pt x="5549" y="34128"/>
                  </a:lnTo>
                  <a:cubicBezTo>
                    <a:pt x="5573" y="34128"/>
                    <a:pt x="5597" y="34116"/>
                    <a:pt x="5609" y="34092"/>
                  </a:cubicBezTo>
                  <a:cubicBezTo>
                    <a:pt x="11883" y="21710"/>
                    <a:pt x="13717" y="10899"/>
                    <a:pt x="11395" y="53"/>
                  </a:cubicBezTo>
                  <a:cubicBezTo>
                    <a:pt x="11395" y="29"/>
                    <a:pt x="11371" y="5"/>
                    <a:pt x="11347" y="5"/>
                  </a:cubicBezTo>
                  <a:cubicBezTo>
                    <a:pt x="11340" y="1"/>
                    <a:pt x="11332" y="0"/>
                    <a:pt x="1132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flipH="1">
              <a:off x="8008063" y="3533038"/>
              <a:ext cx="497691" cy="1904598"/>
            </a:xfrm>
            <a:custGeom>
              <a:avLst/>
              <a:gdLst/>
              <a:ahLst/>
              <a:cxnLst/>
              <a:rect l="l" t="t" r="r" b="b"/>
              <a:pathLst>
                <a:path w="8918" h="34128" extrusionOk="0">
                  <a:moveTo>
                    <a:pt x="8839" y="1"/>
                  </a:moveTo>
                  <a:cubicBezTo>
                    <a:pt x="8807" y="1"/>
                    <a:pt x="8773" y="22"/>
                    <a:pt x="8763" y="52"/>
                  </a:cubicBezTo>
                  <a:cubicBezTo>
                    <a:pt x="5120" y="10755"/>
                    <a:pt x="2179" y="22185"/>
                    <a:pt x="12" y="34044"/>
                  </a:cubicBezTo>
                  <a:cubicBezTo>
                    <a:pt x="0" y="34080"/>
                    <a:pt x="36" y="34127"/>
                    <a:pt x="72" y="34127"/>
                  </a:cubicBezTo>
                  <a:lnTo>
                    <a:pt x="83" y="34127"/>
                  </a:lnTo>
                  <a:cubicBezTo>
                    <a:pt x="119" y="34127"/>
                    <a:pt x="155" y="34103"/>
                    <a:pt x="155" y="34068"/>
                  </a:cubicBezTo>
                  <a:cubicBezTo>
                    <a:pt x="2322" y="22221"/>
                    <a:pt x="5263" y="10791"/>
                    <a:pt x="8906" y="99"/>
                  </a:cubicBezTo>
                  <a:cubicBezTo>
                    <a:pt x="8918" y="63"/>
                    <a:pt x="8894" y="16"/>
                    <a:pt x="8858" y="4"/>
                  </a:cubicBezTo>
                  <a:cubicBezTo>
                    <a:pt x="8852" y="2"/>
                    <a:pt x="8845" y="1"/>
                    <a:pt x="8839"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flipH="1">
              <a:off x="7967489" y="3734341"/>
              <a:ext cx="209390" cy="179030"/>
            </a:xfrm>
            <a:custGeom>
              <a:avLst/>
              <a:gdLst/>
              <a:ahLst/>
              <a:cxnLst/>
              <a:rect l="l" t="t" r="r" b="b"/>
              <a:pathLst>
                <a:path w="3752" h="3208" extrusionOk="0">
                  <a:moveTo>
                    <a:pt x="82" y="0"/>
                  </a:moveTo>
                  <a:cubicBezTo>
                    <a:pt x="71" y="0"/>
                    <a:pt x="60" y="2"/>
                    <a:pt x="48" y="5"/>
                  </a:cubicBezTo>
                  <a:cubicBezTo>
                    <a:pt x="13" y="16"/>
                    <a:pt x="1" y="52"/>
                    <a:pt x="13" y="100"/>
                  </a:cubicBezTo>
                  <a:cubicBezTo>
                    <a:pt x="417" y="1231"/>
                    <a:pt x="656" y="2219"/>
                    <a:pt x="715" y="3136"/>
                  </a:cubicBezTo>
                  <a:cubicBezTo>
                    <a:pt x="715" y="3172"/>
                    <a:pt x="739" y="3195"/>
                    <a:pt x="763" y="3207"/>
                  </a:cubicBezTo>
                  <a:lnTo>
                    <a:pt x="787" y="3207"/>
                  </a:lnTo>
                  <a:cubicBezTo>
                    <a:pt x="810" y="3207"/>
                    <a:pt x="822" y="3207"/>
                    <a:pt x="846" y="3195"/>
                  </a:cubicBezTo>
                  <a:cubicBezTo>
                    <a:pt x="1751" y="2338"/>
                    <a:pt x="2692" y="1624"/>
                    <a:pt x="3704" y="1005"/>
                  </a:cubicBezTo>
                  <a:cubicBezTo>
                    <a:pt x="3739" y="981"/>
                    <a:pt x="3751" y="933"/>
                    <a:pt x="3727" y="898"/>
                  </a:cubicBezTo>
                  <a:cubicBezTo>
                    <a:pt x="3720" y="874"/>
                    <a:pt x="3697" y="861"/>
                    <a:pt x="3672" y="861"/>
                  </a:cubicBezTo>
                  <a:cubicBezTo>
                    <a:pt x="3659" y="861"/>
                    <a:pt x="3645" y="865"/>
                    <a:pt x="3632" y="874"/>
                  </a:cubicBezTo>
                  <a:cubicBezTo>
                    <a:pt x="2644" y="1469"/>
                    <a:pt x="1739" y="2160"/>
                    <a:pt x="858" y="2981"/>
                  </a:cubicBezTo>
                  <a:cubicBezTo>
                    <a:pt x="775" y="2088"/>
                    <a:pt x="536" y="1124"/>
                    <a:pt x="144" y="40"/>
                  </a:cubicBezTo>
                  <a:cubicBezTo>
                    <a:pt x="135" y="13"/>
                    <a:pt x="112" y="0"/>
                    <a:pt x="8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flipH="1">
              <a:off x="7954207" y="3898140"/>
              <a:ext cx="323684" cy="285009"/>
            </a:xfrm>
            <a:custGeom>
              <a:avLst/>
              <a:gdLst/>
              <a:ahLst/>
              <a:cxnLst/>
              <a:rect l="l" t="t" r="r" b="b"/>
              <a:pathLst>
                <a:path w="5800" h="5107" extrusionOk="0">
                  <a:moveTo>
                    <a:pt x="92" y="1"/>
                  </a:moveTo>
                  <a:cubicBezTo>
                    <a:pt x="81" y="1"/>
                    <a:pt x="70" y="4"/>
                    <a:pt x="60" y="10"/>
                  </a:cubicBezTo>
                  <a:cubicBezTo>
                    <a:pt x="25" y="22"/>
                    <a:pt x="1" y="58"/>
                    <a:pt x="13" y="106"/>
                  </a:cubicBezTo>
                  <a:cubicBezTo>
                    <a:pt x="632" y="1689"/>
                    <a:pt x="989" y="3344"/>
                    <a:pt x="1108" y="5035"/>
                  </a:cubicBezTo>
                  <a:cubicBezTo>
                    <a:pt x="1108" y="5071"/>
                    <a:pt x="1120" y="5094"/>
                    <a:pt x="1156" y="5106"/>
                  </a:cubicBezTo>
                  <a:lnTo>
                    <a:pt x="1180" y="5106"/>
                  </a:lnTo>
                  <a:cubicBezTo>
                    <a:pt x="1203" y="5106"/>
                    <a:pt x="1215" y="5106"/>
                    <a:pt x="1227" y="5082"/>
                  </a:cubicBezTo>
                  <a:cubicBezTo>
                    <a:pt x="2335" y="4094"/>
                    <a:pt x="3775" y="3046"/>
                    <a:pt x="5752" y="1784"/>
                  </a:cubicBezTo>
                  <a:cubicBezTo>
                    <a:pt x="5787" y="1772"/>
                    <a:pt x="5799" y="1725"/>
                    <a:pt x="5775" y="1689"/>
                  </a:cubicBezTo>
                  <a:cubicBezTo>
                    <a:pt x="5760" y="1666"/>
                    <a:pt x="5735" y="1653"/>
                    <a:pt x="5709" y="1653"/>
                  </a:cubicBezTo>
                  <a:cubicBezTo>
                    <a:pt x="5695" y="1653"/>
                    <a:pt x="5681" y="1657"/>
                    <a:pt x="5668" y="1665"/>
                  </a:cubicBezTo>
                  <a:cubicBezTo>
                    <a:pt x="3763" y="2892"/>
                    <a:pt x="2346" y="3916"/>
                    <a:pt x="1239" y="4880"/>
                  </a:cubicBezTo>
                  <a:cubicBezTo>
                    <a:pt x="1120" y="3225"/>
                    <a:pt x="751" y="1606"/>
                    <a:pt x="156" y="46"/>
                  </a:cubicBezTo>
                  <a:cubicBezTo>
                    <a:pt x="147" y="20"/>
                    <a:pt x="120" y="1"/>
                    <a:pt x="92"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flipH="1">
              <a:off x="7962188" y="4127013"/>
              <a:ext cx="424639" cy="293324"/>
            </a:xfrm>
            <a:custGeom>
              <a:avLst/>
              <a:gdLst/>
              <a:ahLst/>
              <a:cxnLst/>
              <a:rect l="l" t="t" r="r" b="b"/>
              <a:pathLst>
                <a:path w="7609" h="5256" extrusionOk="0">
                  <a:moveTo>
                    <a:pt x="88" y="1"/>
                  </a:moveTo>
                  <a:cubicBezTo>
                    <a:pt x="78" y="1"/>
                    <a:pt x="69" y="2"/>
                    <a:pt x="60" y="5"/>
                  </a:cubicBezTo>
                  <a:cubicBezTo>
                    <a:pt x="24" y="17"/>
                    <a:pt x="0" y="65"/>
                    <a:pt x="12" y="100"/>
                  </a:cubicBezTo>
                  <a:cubicBezTo>
                    <a:pt x="810" y="1958"/>
                    <a:pt x="1620" y="3898"/>
                    <a:pt x="1905" y="5196"/>
                  </a:cubicBezTo>
                  <a:cubicBezTo>
                    <a:pt x="1917" y="5220"/>
                    <a:pt x="1929" y="5244"/>
                    <a:pt x="1953" y="5256"/>
                  </a:cubicBezTo>
                  <a:lnTo>
                    <a:pt x="1977" y="5256"/>
                  </a:lnTo>
                  <a:cubicBezTo>
                    <a:pt x="2001" y="5256"/>
                    <a:pt x="2012" y="5256"/>
                    <a:pt x="2024" y="5244"/>
                  </a:cubicBezTo>
                  <a:cubicBezTo>
                    <a:pt x="3739" y="3958"/>
                    <a:pt x="5596" y="2863"/>
                    <a:pt x="7561" y="2005"/>
                  </a:cubicBezTo>
                  <a:cubicBezTo>
                    <a:pt x="7597" y="1993"/>
                    <a:pt x="7608" y="1946"/>
                    <a:pt x="7597" y="1910"/>
                  </a:cubicBezTo>
                  <a:cubicBezTo>
                    <a:pt x="7588" y="1884"/>
                    <a:pt x="7561" y="1865"/>
                    <a:pt x="7533" y="1865"/>
                  </a:cubicBezTo>
                  <a:cubicBezTo>
                    <a:pt x="7522" y="1865"/>
                    <a:pt x="7511" y="1868"/>
                    <a:pt x="7501" y="1874"/>
                  </a:cubicBezTo>
                  <a:cubicBezTo>
                    <a:pt x="5572" y="2720"/>
                    <a:pt x="3727" y="3791"/>
                    <a:pt x="2024" y="5053"/>
                  </a:cubicBezTo>
                  <a:cubicBezTo>
                    <a:pt x="1715" y="3744"/>
                    <a:pt x="929" y="1862"/>
                    <a:pt x="155" y="41"/>
                  </a:cubicBezTo>
                  <a:cubicBezTo>
                    <a:pt x="146" y="14"/>
                    <a:pt x="117" y="1"/>
                    <a:pt x="88"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flipH="1">
              <a:off x="8013365" y="4423749"/>
              <a:ext cx="476484" cy="318214"/>
            </a:xfrm>
            <a:custGeom>
              <a:avLst/>
              <a:gdLst/>
              <a:ahLst/>
              <a:cxnLst/>
              <a:rect l="l" t="t" r="r" b="b"/>
              <a:pathLst>
                <a:path w="8538" h="5702" extrusionOk="0">
                  <a:moveTo>
                    <a:pt x="92" y="1"/>
                  </a:moveTo>
                  <a:cubicBezTo>
                    <a:pt x="81" y="1"/>
                    <a:pt x="70" y="4"/>
                    <a:pt x="60" y="10"/>
                  </a:cubicBezTo>
                  <a:cubicBezTo>
                    <a:pt x="25" y="22"/>
                    <a:pt x="1" y="70"/>
                    <a:pt x="25" y="105"/>
                  </a:cubicBezTo>
                  <a:cubicBezTo>
                    <a:pt x="930" y="1891"/>
                    <a:pt x="1918" y="3939"/>
                    <a:pt x="2323" y="5642"/>
                  </a:cubicBezTo>
                  <a:cubicBezTo>
                    <a:pt x="2334" y="5666"/>
                    <a:pt x="2346" y="5689"/>
                    <a:pt x="2370" y="5689"/>
                  </a:cubicBezTo>
                  <a:cubicBezTo>
                    <a:pt x="2382" y="5701"/>
                    <a:pt x="2394" y="5701"/>
                    <a:pt x="2394" y="5701"/>
                  </a:cubicBezTo>
                  <a:cubicBezTo>
                    <a:pt x="2418" y="5701"/>
                    <a:pt x="2430" y="5689"/>
                    <a:pt x="2442" y="5678"/>
                  </a:cubicBezTo>
                  <a:cubicBezTo>
                    <a:pt x="4109" y="4380"/>
                    <a:pt x="6537" y="3451"/>
                    <a:pt x="8478" y="2784"/>
                  </a:cubicBezTo>
                  <a:cubicBezTo>
                    <a:pt x="8514" y="2772"/>
                    <a:pt x="8538" y="2737"/>
                    <a:pt x="8514" y="2689"/>
                  </a:cubicBezTo>
                  <a:cubicBezTo>
                    <a:pt x="8504" y="2660"/>
                    <a:pt x="8478" y="2638"/>
                    <a:pt x="8449" y="2638"/>
                  </a:cubicBezTo>
                  <a:cubicBezTo>
                    <a:pt x="8443" y="2638"/>
                    <a:pt x="8437" y="2639"/>
                    <a:pt x="8430" y="2641"/>
                  </a:cubicBezTo>
                  <a:cubicBezTo>
                    <a:pt x="6514" y="3296"/>
                    <a:pt x="4120" y="4213"/>
                    <a:pt x="2442" y="5499"/>
                  </a:cubicBezTo>
                  <a:cubicBezTo>
                    <a:pt x="2013" y="3808"/>
                    <a:pt x="1049" y="1796"/>
                    <a:pt x="156" y="46"/>
                  </a:cubicBezTo>
                  <a:cubicBezTo>
                    <a:pt x="147" y="20"/>
                    <a:pt x="120" y="1"/>
                    <a:pt x="92"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p2"/>
          <p:cNvSpPr/>
          <p:nvPr/>
        </p:nvSpPr>
        <p:spPr>
          <a:xfrm>
            <a:off x="2822648" y="1410591"/>
            <a:ext cx="10916" cy="6717"/>
          </a:xfrm>
          <a:custGeom>
            <a:avLst/>
            <a:gdLst/>
            <a:ahLst/>
            <a:cxnLst/>
            <a:rect l="l" t="t" r="r" b="b"/>
            <a:pathLst>
              <a:path w="273" h="168" extrusionOk="0">
                <a:moveTo>
                  <a:pt x="213" y="0"/>
                </a:moveTo>
                <a:cubicBezTo>
                  <a:pt x="203" y="0"/>
                  <a:pt x="194" y="3"/>
                  <a:pt x="185" y="8"/>
                </a:cubicBezTo>
                <a:cubicBezTo>
                  <a:pt x="166" y="20"/>
                  <a:pt x="177" y="46"/>
                  <a:pt x="194" y="46"/>
                </a:cubicBezTo>
                <a:cubicBezTo>
                  <a:pt x="197" y="46"/>
                  <a:pt x="201" y="45"/>
                  <a:pt x="205" y="43"/>
                </a:cubicBezTo>
                <a:lnTo>
                  <a:pt x="205" y="43"/>
                </a:lnTo>
                <a:cubicBezTo>
                  <a:pt x="168" y="65"/>
                  <a:pt x="175" y="78"/>
                  <a:pt x="133" y="87"/>
                </a:cubicBezTo>
                <a:cubicBezTo>
                  <a:pt x="129" y="88"/>
                  <a:pt x="125" y="88"/>
                  <a:pt x="122" y="88"/>
                </a:cubicBezTo>
                <a:cubicBezTo>
                  <a:pt x="110" y="88"/>
                  <a:pt x="98" y="85"/>
                  <a:pt x="86" y="85"/>
                </a:cubicBezTo>
                <a:cubicBezTo>
                  <a:pt x="81" y="85"/>
                  <a:pt x="76" y="85"/>
                  <a:pt x="70" y="87"/>
                </a:cubicBezTo>
                <a:cubicBezTo>
                  <a:pt x="47" y="93"/>
                  <a:pt x="27" y="104"/>
                  <a:pt x="13" y="121"/>
                </a:cubicBezTo>
                <a:cubicBezTo>
                  <a:pt x="1" y="135"/>
                  <a:pt x="13" y="152"/>
                  <a:pt x="27" y="152"/>
                </a:cubicBezTo>
                <a:cubicBezTo>
                  <a:pt x="31" y="152"/>
                  <a:pt x="35" y="151"/>
                  <a:pt x="39" y="147"/>
                </a:cubicBezTo>
                <a:cubicBezTo>
                  <a:pt x="88" y="100"/>
                  <a:pt x="261" y="167"/>
                  <a:pt x="270" y="62"/>
                </a:cubicBezTo>
                <a:cubicBezTo>
                  <a:pt x="273" y="27"/>
                  <a:pt x="244" y="0"/>
                  <a:pt x="213" y="0"/>
                </a:cubicBezTo>
                <a:close/>
              </a:path>
            </a:pathLst>
          </a:custGeom>
          <a:solidFill>
            <a:srgbClr val="F8B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836429" y="3587752"/>
            <a:ext cx="8077" cy="12115"/>
          </a:xfrm>
          <a:custGeom>
            <a:avLst/>
            <a:gdLst/>
            <a:ahLst/>
            <a:cxnLst/>
            <a:rect l="l" t="t" r="r" b="b"/>
            <a:pathLst>
              <a:path w="202" h="303" extrusionOk="0">
                <a:moveTo>
                  <a:pt x="2" y="1"/>
                </a:moveTo>
                <a:cubicBezTo>
                  <a:pt x="1" y="1"/>
                  <a:pt x="1" y="1"/>
                  <a:pt x="1" y="2"/>
                </a:cubicBezTo>
                <a:cubicBezTo>
                  <a:pt x="62" y="94"/>
                  <a:pt x="121" y="188"/>
                  <a:pt x="181" y="282"/>
                </a:cubicBezTo>
                <a:cubicBezTo>
                  <a:pt x="187" y="289"/>
                  <a:pt x="194" y="296"/>
                  <a:pt x="201" y="303"/>
                </a:cubicBezTo>
                <a:cubicBezTo>
                  <a:pt x="67" y="81"/>
                  <a:pt x="10" y="1"/>
                  <a:pt x="2" y="1"/>
                </a:cubicBezTo>
                <a:close/>
              </a:path>
            </a:pathLst>
          </a:custGeom>
          <a:solidFill>
            <a:srgbClr val="F8B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489951" y="2822527"/>
            <a:ext cx="5398" cy="15714"/>
          </a:xfrm>
          <a:custGeom>
            <a:avLst/>
            <a:gdLst/>
            <a:ahLst/>
            <a:cxnLst/>
            <a:rect l="l" t="t" r="r" b="b"/>
            <a:pathLst>
              <a:path w="135" h="393" extrusionOk="0">
                <a:moveTo>
                  <a:pt x="3" y="1"/>
                </a:moveTo>
                <a:cubicBezTo>
                  <a:pt x="1" y="1"/>
                  <a:pt x="3" y="17"/>
                  <a:pt x="10" y="43"/>
                </a:cubicBezTo>
                <a:cubicBezTo>
                  <a:pt x="53" y="157"/>
                  <a:pt x="95" y="270"/>
                  <a:pt x="132" y="386"/>
                </a:cubicBezTo>
                <a:cubicBezTo>
                  <a:pt x="132" y="388"/>
                  <a:pt x="133" y="389"/>
                  <a:pt x="135" y="392"/>
                </a:cubicBezTo>
                <a:cubicBezTo>
                  <a:pt x="45" y="100"/>
                  <a:pt x="8" y="1"/>
                  <a:pt x="3" y="1"/>
                </a:cubicBezTo>
                <a:close/>
              </a:path>
            </a:pathLst>
          </a:custGeom>
          <a:solidFill>
            <a:srgbClr val="F8B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5904698" y="-181955"/>
            <a:ext cx="9037" cy="9996"/>
          </a:xfrm>
          <a:custGeom>
            <a:avLst/>
            <a:gdLst/>
            <a:ahLst/>
            <a:cxnLst/>
            <a:rect l="l" t="t" r="r" b="b"/>
            <a:pathLst>
              <a:path w="226" h="250" extrusionOk="0">
                <a:moveTo>
                  <a:pt x="6" y="0"/>
                </a:moveTo>
                <a:cubicBezTo>
                  <a:pt x="0" y="0"/>
                  <a:pt x="54" y="66"/>
                  <a:pt x="225" y="249"/>
                </a:cubicBezTo>
                <a:lnTo>
                  <a:pt x="212" y="232"/>
                </a:lnTo>
                <a:cubicBezTo>
                  <a:pt x="145" y="156"/>
                  <a:pt x="77" y="80"/>
                  <a:pt x="12" y="4"/>
                </a:cubicBezTo>
                <a:cubicBezTo>
                  <a:pt x="9" y="2"/>
                  <a:pt x="7" y="0"/>
                  <a:pt x="6" y="0"/>
                </a:cubicBezTo>
                <a:close/>
              </a:path>
            </a:pathLst>
          </a:custGeom>
          <a:solidFill>
            <a:srgbClr val="F8B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txBox="1">
            <a:spLocks noGrp="1"/>
          </p:cNvSpPr>
          <p:nvPr>
            <p:ph type="ctrTitle"/>
          </p:nvPr>
        </p:nvSpPr>
        <p:spPr>
          <a:xfrm>
            <a:off x="2155050" y="1546808"/>
            <a:ext cx="4836000" cy="17391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5200"/>
              <a:buFont typeface="Concert One"/>
              <a:buNone/>
              <a:defRPr sz="6800"/>
            </a:lvl1pPr>
            <a:lvl2pPr lvl="1" algn="ctr">
              <a:lnSpc>
                <a:spcPct val="80000"/>
              </a:lnSpc>
              <a:spcBef>
                <a:spcPts val="0"/>
              </a:spcBef>
              <a:spcAft>
                <a:spcPts val="0"/>
              </a:spcAft>
              <a:buSzPts val="5200"/>
              <a:buNone/>
              <a:defRPr sz="5200"/>
            </a:lvl2pPr>
            <a:lvl3pPr lvl="2" algn="ctr">
              <a:lnSpc>
                <a:spcPct val="80000"/>
              </a:lnSpc>
              <a:spcBef>
                <a:spcPts val="0"/>
              </a:spcBef>
              <a:spcAft>
                <a:spcPts val="0"/>
              </a:spcAft>
              <a:buSzPts val="5200"/>
              <a:buNone/>
              <a:defRPr sz="5200"/>
            </a:lvl3pPr>
            <a:lvl4pPr lvl="3" algn="ctr">
              <a:lnSpc>
                <a:spcPct val="80000"/>
              </a:lnSpc>
              <a:spcBef>
                <a:spcPts val="0"/>
              </a:spcBef>
              <a:spcAft>
                <a:spcPts val="0"/>
              </a:spcAft>
              <a:buSzPts val="5200"/>
              <a:buNone/>
              <a:defRPr sz="5200"/>
            </a:lvl4pPr>
            <a:lvl5pPr lvl="4" algn="ctr">
              <a:lnSpc>
                <a:spcPct val="80000"/>
              </a:lnSpc>
              <a:spcBef>
                <a:spcPts val="0"/>
              </a:spcBef>
              <a:spcAft>
                <a:spcPts val="0"/>
              </a:spcAft>
              <a:buSzPts val="5200"/>
              <a:buNone/>
              <a:defRPr sz="5200"/>
            </a:lvl5pPr>
            <a:lvl6pPr lvl="5" algn="ctr">
              <a:lnSpc>
                <a:spcPct val="80000"/>
              </a:lnSpc>
              <a:spcBef>
                <a:spcPts val="0"/>
              </a:spcBef>
              <a:spcAft>
                <a:spcPts val="0"/>
              </a:spcAft>
              <a:buSzPts val="5200"/>
              <a:buNone/>
              <a:defRPr sz="5200"/>
            </a:lvl6pPr>
            <a:lvl7pPr lvl="6" algn="ctr">
              <a:lnSpc>
                <a:spcPct val="80000"/>
              </a:lnSpc>
              <a:spcBef>
                <a:spcPts val="0"/>
              </a:spcBef>
              <a:spcAft>
                <a:spcPts val="0"/>
              </a:spcAft>
              <a:buSzPts val="5200"/>
              <a:buNone/>
              <a:defRPr sz="5200"/>
            </a:lvl7pPr>
            <a:lvl8pPr lvl="7" algn="ctr">
              <a:lnSpc>
                <a:spcPct val="80000"/>
              </a:lnSpc>
              <a:spcBef>
                <a:spcPts val="0"/>
              </a:spcBef>
              <a:spcAft>
                <a:spcPts val="0"/>
              </a:spcAft>
              <a:buSzPts val="5200"/>
              <a:buNone/>
              <a:defRPr sz="5200"/>
            </a:lvl8pPr>
            <a:lvl9pPr lvl="8" algn="ctr">
              <a:lnSpc>
                <a:spcPct val="80000"/>
              </a:lnSpc>
              <a:spcBef>
                <a:spcPts val="0"/>
              </a:spcBef>
              <a:spcAft>
                <a:spcPts val="0"/>
              </a:spcAft>
              <a:buSzPts val="5200"/>
              <a:buNone/>
              <a:defRPr sz="5200"/>
            </a:lvl9pPr>
          </a:lstStyle>
          <a:p>
            <a:endParaRPr/>
          </a:p>
        </p:txBody>
      </p:sp>
      <p:sp>
        <p:nvSpPr>
          <p:cNvPr id="87" name="Google Shape;87;p2"/>
          <p:cNvSpPr txBox="1">
            <a:spLocks noGrp="1"/>
          </p:cNvSpPr>
          <p:nvPr>
            <p:ph type="subTitle" idx="1"/>
          </p:nvPr>
        </p:nvSpPr>
        <p:spPr>
          <a:xfrm>
            <a:off x="2391600" y="3321323"/>
            <a:ext cx="43608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2200">
                <a:solidFill>
                  <a:schemeClr val="accent5"/>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88" name="Google Shape;88;p2"/>
          <p:cNvSpPr/>
          <p:nvPr/>
        </p:nvSpPr>
        <p:spPr>
          <a:xfrm>
            <a:off x="7169342" y="1095366"/>
            <a:ext cx="398352" cy="427012"/>
          </a:xfrm>
          <a:custGeom>
            <a:avLst/>
            <a:gdLst/>
            <a:ahLst/>
            <a:cxnLst/>
            <a:rect l="l" t="t" r="r" b="b"/>
            <a:pathLst>
              <a:path w="2977" h="3191" extrusionOk="0">
                <a:moveTo>
                  <a:pt x="1488" y="0"/>
                </a:moveTo>
                <a:lnTo>
                  <a:pt x="1262" y="667"/>
                </a:lnTo>
                <a:cubicBezTo>
                  <a:pt x="1155" y="988"/>
                  <a:pt x="917" y="1238"/>
                  <a:pt x="595" y="1357"/>
                </a:cubicBezTo>
                <a:lnTo>
                  <a:pt x="0" y="1595"/>
                </a:lnTo>
                <a:lnTo>
                  <a:pt x="595" y="1822"/>
                </a:lnTo>
                <a:cubicBezTo>
                  <a:pt x="917" y="1941"/>
                  <a:pt x="1155" y="2203"/>
                  <a:pt x="1262" y="2524"/>
                </a:cubicBezTo>
                <a:lnTo>
                  <a:pt x="1488" y="3191"/>
                </a:lnTo>
                <a:lnTo>
                  <a:pt x="1715" y="2524"/>
                </a:lnTo>
                <a:cubicBezTo>
                  <a:pt x="1822" y="2203"/>
                  <a:pt x="2072" y="1941"/>
                  <a:pt x="2381" y="1822"/>
                </a:cubicBezTo>
                <a:lnTo>
                  <a:pt x="2977" y="1595"/>
                </a:lnTo>
                <a:lnTo>
                  <a:pt x="2381" y="1357"/>
                </a:lnTo>
                <a:cubicBezTo>
                  <a:pt x="2072" y="1238"/>
                  <a:pt x="1822" y="988"/>
                  <a:pt x="1715" y="667"/>
                </a:cubicBezTo>
                <a:lnTo>
                  <a:pt x="1488" y="0"/>
                </a:lnTo>
                <a:close/>
              </a:path>
            </a:pathLst>
          </a:custGeom>
          <a:solidFill>
            <a:schemeClr val="accent4"/>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2155044" y="1214020"/>
            <a:ext cx="285888" cy="308360"/>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l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338102" y="2357862"/>
            <a:ext cx="198305" cy="213893"/>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1"/>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2206519" y="2012920"/>
            <a:ext cx="285888" cy="308360"/>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4"/>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1658244" y="2930770"/>
            <a:ext cx="285888" cy="308360"/>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l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6752399" y="1920823"/>
            <a:ext cx="553882" cy="597420"/>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5"/>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1404152" y="1349987"/>
            <a:ext cx="198305" cy="213893"/>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1"/>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7420014" y="2930768"/>
            <a:ext cx="147682" cy="158298"/>
          </a:xfrm>
          <a:custGeom>
            <a:avLst/>
            <a:gdLst/>
            <a:ahLst/>
            <a:cxnLst/>
            <a:rect l="l" t="t" r="r" b="b"/>
            <a:pathLst>
              <a:path w="2977" h="3191" extrusionOk="0">
                <a:moveTo>
                  <a:pt x="1488" y="0"/>
                </a:moveTo>
                <a:lnTo>
                  <a:pt x="1262" y="667"/>
                </a:lnTo>
                <a:cubicBezTo>
                  <a:pt x="1155" y="988"/>
                  <a:pt x="917" y="1238"/>
                  <a:pt x="595" y="1357"/>
                </a:cubicBezTo>
                <a:lnTo>
                  <a:pt x="0" y="1595"/>
                </a:lnTo>
                <a:lnTo>
                  <a:pt x="595" y="1822"/>
                </a:lnTo>
                <a:cubicBezTo>
                  <a:pt x="917" y="1941"/>
                  <a:pt x="1155" y="2203"/>
                  <a:pt x="1262" y="2524"/>
                </a:cubicBezTo>
                <a:lnTo>
                  <a:pt x="1488" y="3191"/>
                </a:lnTo>
                <a:lnTo>
                  <a:pt x="1715" y="2524"/>
                </a:lnTo>
                <a:cubicBezTo>
                  <a:pt x="1822" y="2203"/>
                  <a:pt x="2072" y="1941"/>
                  <a:pt x="2381" y="1822"/>
                </a:cubicBezTo>
                <a:lnTo>
                  <a:pt x="2977" y="1595"/>
                </a:lnTo>
                <a:lnTo>
                  <a:pt x="2381" y="1357"/>
                </a:lnTo>
                <a:cubicBezTo>
                  <a:pt x="2072" y="1238"/>
                  <a:pt x="1822" y="988"/>
                  <a:pt x="1715" y="667"/>
                </a:cubicBezTo>
                <a:lnTo>
                  <a:pt x="1488" y="0"/>
                </a:ln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2968719" y="157870"/>
            <a:ext cx="285888" cy="308360"/>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6166095" y="224979"/>
            <a:ext cx="489927" cy="528422"/>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l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1801920" y="47841"/>
            <a:ext cx="489927" cy="528422"/>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l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4"/>
        <p:cNvGrpSpPr/>
        <p:nvPr/>
      </p:nvGrpSpPr>
      <p:grpSpPr>
        <a:xfrm>
          <a:off x="0" y="0"/>
          <a:ext cx="0" cy="0"/>
          <a:chOff x="0" y="0"/>
          <a:chExt cx="0" cy="0"/>
        </a:xfrm>
      </p:grpSpPr>
      <p:grpSp>
        <p:nvGrpSpPr>
          <p:cNvPr id="235" name="Google Shape;235;p6"/>
          <p:cNvGrpSpPr/>
          <p:nvPr/>
        </p:nvGrpSpPr>
        <p:grpSpPr>
          <a:xfrm>
            <a:off x="353167" y="163310"/>
            <a:ext cx="8452699" cy="4831682"/>
            <a:chOff x="345766" y="155909"/>
            <a:chExt cx="8452699" cy="4831682"/>
          </a:xfrm>
        </p:grpSpPr>
        <p:grpSp>
          <p:nvGrpSpPr>
            <p:cNvPr id="236" name="Google Shape;236;p6"/>
            <p:cNvGrpSpPr/>
            <p:nvPr/>
          </p:nvGrpSpPr>
          <p:grpSpPr>
            <a:xfrm>
              <a:off x="345766" y="155909"/>
              <a:ext cx="8452699" cy="4831682"/>
              <a:chOff x="271175" y="79714"/>
              <a:chExt cx="8452699" cy="4831682"/>
            </a:xfrm>
          </p:grpSpPr>
          <p:sp>
            <p:nvSpPr>
              <p:cNvPr id="237" name="Google Shape;237;p6"/>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6"/>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45" name="Google Shape;245;p6"/>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88"/>
        <p:cNvGrpSpPr/>
        <p:nvPr/>
      </p:nvGrpSpPr>
      <p:grpSpPr>
        <a:xfrm>
          <a:off x="0" y="0"/>
          <a:ext cx="0" cy="0"/>
          <a:chOff x="0" y="0"/>
          <a:chExt cx="0" cy="0"/>
        </a:xfrm>
      </p:grpSpPr>
      <p:sp>
        <p:nvSpPr>
          <p:cNvPr id="289" name="Google Shape;289;p8"/>
          <p:cNvSpPr txBox="1">
            <a:spLocks noGrp="1"/>
          </p:cNvSpPr>
          <p:nvPr>
            <p:ph type="title"/>
          </p:nvPr>
        </p:nvSpPr>
        <p:spPr>
          <a:xfrm>
            <a:off x="797325" y="671225"/>
            <a:ext cx="3489300" cy="4090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34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ercentages">
  <p:cSld name="SECTION_TITLE_AND_DESCRIPTION_1_1_1">
    <p:spTree>
      <p:nvGrpSpPr>
        <p:cNvPr id="1" name="Shape 528"/>
        <p:cNvGrpSpPr/>
        <p:nvPr/>
      </p:nvGrpSpPr>
      <p:grpSpPr>
        <a:xfrm>
          <a:off x="0" y="0"/>
          <a:ext cx="0" cy="0"/>
          <a:chOff x="0" y="0"/>
          <a:chExt cx="0" cy="0"/>
        </a:xfrm>
      </p:grpSpPr>
      <p:grpSp>
        <p:nvGrpSpPr>
          <p:cNvPr id="529" name="Google Shape;529;p17"/>
          <p:cNvGrpSpPr/>
          <p:nvPr/>
        </p:nvGrpSpPr>
        <p:grpSpPr>
          <a:xfrm>
            <a:off x="353167" y="163310"/>
            <a:ext cx="8452699" cy="4831682"/>
            <a:chOff x="345766" y="155909"/>
            <a:chExt cx="8452699" cy="4831682"/>
          </a:xfrm>
        </p:grpSpPr>
        <p:grpSp>
          <p:nvGrpSpPr>
            <p:cNvPr id="530" name="Google Shape;530;p17"/>
            <p:cNvGrpSpPr/>
            <p:nvPr/>
          </p:nvGrpSpPr>
          <p:grpSpPr>
            <a:xfrm>
              <a:off x="345766" y="155909"/>
              <a:ext cx="8452699" cy="4831682"/>
              <a:chOff x="271175" y="79714"/>
              <a:chExt cx="8452699" cy="4831682"/>
            </a:xfrm>
          </p:grpSpPr>
          <p:sp>
            <p:nvSpPr>
              <p:cNvPr id="531" name="Google Shape;531;p17"/>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7"/>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7"/>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7"/>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 name="Google Shape;535;p17"/>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7"/>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7"/>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 name="Google Shape;538;p17"/>
          <p:cNvSpPr txBox="1">
            <a:spLocks noGrp="1"/>
          </p:cNvSpPr>
          <p:nvPr>
            <p:ph type="title"/>
          </p:nvPr>
        </p:nvSpPr>
        <p:spPr>
          <a:xfrm>
            <a:off x="697475" y="586657"/>
            <a:ext cx="7733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39" name="Google Shape;539;p17"/>
          <p:cNvSpPr txBox="1">
            <a:spLocks noGrp="1"/>
          </p:cNvSpPr>
          <p:nvPr>
            <p:ph type="subTitle" idx="1"/>
          </p:nvPr>
        </p:nvSpPr>
        <p:spPr>
          <a:xfrm>
            <a:off x="1005350" y="3382402"/>
            <a:ext cx="2253000" cy="61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40" name="Google Shape;540;p17"/>
          <p:cNvSpPr txBox="1">
            <a:spLocks noGrp="1"/>
          </p:cNvSpPr>
          <p:nvPr>
            <p:ph type="subTitle" idx="2"/>
          </p:nvPr>
        </p:nvSpPr>
        <p:spPr>
          <a:xfrm>
            <a:off x="3445494" y="3382402"/>
            <a:ext cx="2253000" cy="61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41" name="Google Shape;541;p17"/>
          <p:cNvSpPr txBox="1">
            <a:spLocks noGrp="1"/>
          </p:cNvSpPr>
          <p:nvPr>
            <p:ph type="subTitle" idx="3"/>
          </p:nvPr>
        </p:nvSpPr>
        <p:spPr>
          <a:xfrm>
            <a:off x="5885639" y="3382402"/>
            <a:ext cx="2253000" cy="61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42" name="Google Shape;542;p17"/>
          <p:cNvSpPr txBox="1">
            <a:spLocks noGrp="1"/>
          </p:cNvSpPr>
          <p:nvPr>
            <p:ph type="title" idx="4" hasCustomPrompt="1"/>
          </p:nvPr>
        </p:nvSpPr>
        <p:spPr>
          <a:xfrm>
            <a:off x="1423100" y="2827700"/>
            <a:ext cx="1417500" cy="69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800"/>
              <a:buNone/>
              <a:defRPr sz="3800"/>
            </a:lvl1pPr>
            <a:lvl2pPr lvl="1" algn="ctr" rtl="0">
              <a:spcBef>
                <a:spcPts val="0"/>
              </a:spcBef>
              <a:spcAft>
                <a:spcPts val="0"/>
              </a:spcAft>
              <a:buClr>
                <a:schemeClr val="lt1"/>
              </a:buClr>
              <a:buSzPts val="3800"/>
              <a:buNone/>
              <a:defRPr sz="3800">
                <a:solidFill>
                  <a:schemeClr val="lt1"/>
                </a:solidFill>
              </a:defRPr>
            </a:lvl2pPr>
            <a:lvl3pPr lvl="2" algn="ctr" rtl="0">
              <a:spcBef>
                <a:spcPts val="0"/>
              </a:spcBef>
              <a:spcAft>
                <a:spcPts val="0"/>
              </a:spcAft>
              <a:buClr>
                <a:schemeClr val="lt1"/>
              </a:buClr>
              <a:buSzPts val="3800"/>
              <a:buNone/>
              <a:defRPr sz="3800">
                <a:solidFill>
                  <a:schemeClr val="lt1"/>
                </a:solidFill>
              </a:defRPr>
            </a:lvl3pPr>
            <a:lvl4pPr lvl="3" algn="ctr" rtl="0">
              <a:spcBef>
                <a:spcPts val="0"/>
              </a:spcBef>
              <a:spcAft>
                <a:spcPts val="0"/>
              </a:spcAft>
              <a:buClr>
                <a:schemeClr val="lt1"/>
              </a:buClr>
              <a:buSzPts val="3800"/>
              <a:buNone/>
              <a:defRPr sz="3800">
                <a:solidFill>
                  <a:schemeClr val="lt1"/>
                </a:solidFill>
              </a:defRPr>
            </a:lvl4pPr>
            <a:lvl5pPr lvl="4" algn="ctr" rtl="0">
              <a:spcBef>
                <a:spcPts val="0"/>
              </a:spcBef>
              <a:spcAft>
                <a:spcPts val="0"/>
              </a:spcAft>
              <a:buClr>
                <a:schemeClr val="lt1"/>
              </a:buClr>
              <a:buSzPts val="3800"/>
              <a:buNone/>
              <a:defRPr sz="3800">
                <a:solidFill>
                  <a:schemeClr val="lt1"/>
                </a:solidFill>
              </a:defRPr>
            </a:lvl5pPr>
            <a:lvl6pPr lvl="5" algn="ctr" rtl="0">
              <a:spcBef>
                <a:spcPts val="0"/>
              </a:spcBef>
              <a:spcAft>
                <a:spcPts val="0"/>
              </a:spcAft>
              <a:buClr>
                <a:schemeClr val="lt1"/>
              </a:buClr>
              <a:buSzPts val="3800"/>
              <a:buNone/>
              <a:defRPr sz="3800">
                <a:solidFill>
                  <a:schemeClr val="lt1"/>
                </a:solidFill>
              </a:defRPr>
            </a:lvl6pPr>
            <a:lvl7pPr lvl="6" algn="ctr" rtl="0">
              <a:spcBef>
                <a:spcPts val="0"/>
              </a:spcBef>
              <a:spcAft>
                <a:spcPts val="0"/>
              </a:spcAft>
              <a:buClr>
                <a:schemeClr val="lt1"/>
              </a:buClr>
              <a:buSzPts val="3800"/>
              <a:buNone/>
              <a:defRPr sz="3800">
                <a:solidFill>
                  <a:schemeClr val="lt1"/>
                </a:solidFill>
              </a:defRPr>
            </a:lvl7pPr>
            <a:lvl8pPr lvl="7" algn="ctr" rtl="0">
              <a:spcBef>
                <a:spcPts val="0"/>
              </a:spcBef>
              <a:spcAft>
                <a:spcPts val="0"/>
              </a:spcAft>
              <a:buClr>
                <a:schemeClr val="lt1"/>
              </a:buClr>
              <a:buSzPts val="3800"/>
              <a:buNone/>
              <a:defRPr sz="3800">
                <a:solidFill>
                  <a:schemeClr val="lt1"/>
                </a:solidFill>
              </a:defRPr>
            </a:lvl8pPr>
            <a:lvl9pPr lvl="8" algn="ctr" rtl="0">
              <a:spcBef>
                <a:spcPts val="0"/>
              </a:spcBef>
              <a:spcAft>
                <a:spcPts val="0"/>
              </a:spcAft>
              <a:buClr>
                <a:schemeClr val="lt1"/>
              </a:buClr>
              <a:buSzPts val="3800"/>
              <a:buNone/>
              <a:defRPr sz="3800">
                <a:solidFill>
                  <a:schemeClr val="lt1"/>
                </a:solidFill>
              </a:defRPr>
            </a:lvl9pPr>
          </a:lstStyle>
          <a:p>
            <a:r>
              <a:t>xx%</a:t>
            </a:r>
          </a:p>
        </p:txBody>
      </p:sp>
      <p:sp>
        <p:nvSpPr>
          <p:cNvPr id="543" name="Google Shape;543;p17"/>
          <p:cNvSpPr txBox="1">
            <a:spLocks noGrp="1"/>
          </p:cNvSpPr>
          <p:nvPr>
            <p:ph type="title" idx="5" hasCustomPrompt="1"/>
          </p:nvPr>
        </p:nvSpPr>
        <p:spPr>
          <a:xfrm>
            <a:off x="3863250" y="2827700"/>
            <a:ext cx="1417500" cy="69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800"/>
              <a:buNone/>
              <a:defRPr sz="3800"/>
            </a:lvl1pPr>
            <a:lvl2pPr lvl="1" algn="ctr" rtl="0">
              <a:spcBef>
                <a:spcPts val="0"/>
              </a:spcBef>
              <a:spcAft>
                <a:spcPts val="0"/>
              </a:spcAft>
              <a:buClr>
                <a:schemeClr val="lt1"/>
              </a:buClr>
              <a:buSzPts val="3800"/>
              <a:buNone/>
              <a:defRPr sz="3800">
                <a:solidFill>
                  <a:schemeClr val="lt1"/>
                </a:solidFill>
              </a:defRPr>
            </a:lvl2pPr>
            <a:lvl3pPr lvl="2" algn="ctr" rtl="0">
              <a:spcBef>
                <a:spcPts val="0"/>
              </a:spcBef>
              <a:spcAft>
                <a:spcPts val="0"/>
              </a:spcAft>
              <a:buClr>
                <a:schemeClr val="lt1"/>
              </a:buClr>
              <a:buSzPts val="3800"/>
              <a:buNone/>
              <a:defRPr sz="3800">
                <a:solidFill>
                  <a:schemeClr val="lt1"/>
                </a:solidFill>
              </a:defRPr>
            </a:lvl3pPr>
            <a:lvl4pPr lvl="3" algn="ctr" rtl="0">
              <a:spcBef>
                <a:spcPts val="0"/>
              </a:spcBef>
              <a:spcAft>
                <a:spcPts val="0"/>
              </a:spcAft>
              <a:buClr>
                <a:schemeClr val="lt1"/>
              </a:buClr>
              <a:buSzPts val="3800"/>
              <a:buNone/>
              <a:defRPr sz="3800">
                <a:solidFill>
                  <a:schemeClr val="lt1"/>
                </a:solidFill>
              </a:defRPr>
            </a:lvl4pPr>
            <a:lvl5pPr lvl="4" algn="ctr" rtl="0">
              <a:spcBef>
                <a:spcPts val="0"/>
              </a:spcBef>
              <a:spcAft>
                <a:spcPts val="0"/>
              </a:spcAft>
              <a:buClr>
                <a:schemeClr val="lt1"/>
              </a:buClr>
              <a:buSzPts val="3800"/>
              <a:buNone/>
              <a:defRPr sz="3800">
                <a:solidFill>
                  <a:schemeClr val="lt1"/>
                </a:solidFill>
              </a:defRPr>
            </a:lvl5pPr>
            <a:lvl6pPr lvl="5" algn="ctr" rtl="0">
              <a:spcBef>
                <a:spcPts val="0"/>
              </a:spcBef>
              <a:spcAft>
                <a:spcPts val="0"/>
              </a:spcAft>
              <a:buClr>
                <a:schemeClr val="lt1"/>
              </a:buClr>
              <a:buSzPts val="3800"/>
              <a:buNone/>
              <a:defRPr sz="3800">
                <a:solidFill>
                  <a:schemeClr val="lt1"/>
                </a:solidFill>
              </a:defRPr>
            </a:lvl6pPr>
            <a:lvl7pPr lvl="6" algn="ctr" rtl="0">
              <a:spcBef>
                <a:spcPts val="0"/>
              </a:spcBef>
              <a:spcAft>
                <a:spcPts val="0"/>
              </a:spcAft>
              <a:buClr>
                <a:schemeClr val="lt1"/>
              </a:buClr>
              <a:buSzPts val="3800"/>
              <a:buNone/>
              <a:defRPr sz="3800">
                <a:solidFill>
                  <a:schemeClr val="lt1"/>
                </a:solidFill>
              </a:defRPr>
            </a:lvl7pPr>
            <a:lvl8pPr lvl="7" algn="ctr" rtl="0">
              <a:spcBef>
                <a:spcPts val="0"/>
              </a:spcBef>
              <a:spcAft>
                <a:spcPts val="0"/>
              </a:spcAft>
              <a:buClr>
                <a:schemeClr val="lt1"/>
              </a:buClr>
              <a:buSzPts val="3800"/>
              <a:buNone/>
              <a:defRPr sz="3800">
                <a:solidFill>
                  <a:schemeClr val="lt1"/>
                </a:solidFill>
              </a:defRPr>
            </a:lvl8pPr>
            <a:lvl9pPr lvl="8" algn="ctr" rtl="0">
              <a:spcBef>
                <a:spcPts val="0"/>
              </a:spcBef>
              <a:spcAft>
                <a:spcPts val="0"/>
              </a:spcAft>
              <a:buClr>
                <a:schemeClr val="lt1"/>
              </a:buClr>
              <a:buSzPts val="3800"/>
              <a:buNone/>
              <a:defRPr sz="3800">
                <a:solidFill>
                  <a:schemeClr val="lt1"/>
                </a:solidFill>
              </a:defRPr>
            </a:lvl9pPr>
          </a:lstStyle>
          <a:p>
            <a:r>
              <a:t>xx%</a:t>
            </a:r>
          </a:p>
        </p:txBody>
      </p:sp>
      <p:sp>
        <p:nvSpPr>
          <p:cNvPr id="544" name="Google Shape;544;p17"/>
          <p:cNvSpPr txBox="1">
            <a:spLocks noGrp="1"/>
          </p:cNvSpPr>
          <p:nvPr>
            <p:ph type="title" idx="6" hasCustomPrompt="1"/>
          </p:nvPr>
        </p:nvSpPr>
        <p:spPr>
          <a:xfrm>
            <a:off x="6303400" y="2824225"/>
            <a:ext cx="1417500" cy="69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800"/>
              <a:buNone/>
              <a:defRPr sz="3800"/>
            </a:lvl1pPr>
            <a:lvl2pPr lvl="1" algn="ctr" rtl="0">
              <a:spcBef>
                <a:spcPts val="0"/>
              </a:spcBef>
              <a:spcAft>
                <a:spcPts val="0"/>
              </a:spcAft>
              <a:buClr>
                <a:schemeClr val="lt1"/>
              </a:buClr>
              <a:buSzPts val="3800"/>
              <a:buNone/>
              <a:defRPr sz="3800">
                <a:solidFill>
                  <a:schemeClr val="lt1"/>
                </a:solidFill>
              </a:defRPr>
            </a:lvl2pPr>
            <a:lvl3pPr lvl="2" algn="ctr" rtl="0">
              <a:spcBef>
                <a:spcPts val="0"/>
              </a:spcBef>
              <a:spcAft>
                <a:spcPts val="0"/>
              </a:spcAft>
              <a:buClr>
                <a:schemeClr val="lt1"/>
              </a:buClr>
              <a:buSzPts val="3800"/>
              <a:buNone/>
              <a:defRPr sz="3800">
                <a:solidFill>
                  <a:schemeClr val="lt1"/>
                </a:solidFill>
              </a:defRPr>
            </a:lvl3pPr>
            <a:lvl4pPr lvl="3" algn="ctr" rtl="0">
              <a:spcBef>
                <a:spcPts val="0"/>
              </a:spcBef>
              <a:spcAft>
                <a:spcPts val="0"/>
              </a:spcAft>
              <a:buClr>
                <a:schemeClr val="lt1"/>
              </a:buClr>
              <a:buSzPts val="3800"/>
              <a:buNone/>
              <a:defRPr sz="3800">
                <a:solidFill>
                  <a:schemeClr val="lt1"/>
                </a:solidFill>
              </a:defRPr>
            </a:lvl4pPr>
            <a:lvl5pPr lvl="4" algn="ctr" rtl="0">
              <a:spcBef>
                <a:spcPts val="0"/>
              </a:spcBef>
              <a:spcAft>
                <a:spcPts val="0"/>
              </a:spcAft>
              <a:buClr>
                <a:schemeClr val="lt1"/>
              </a:buClr>
              <a:buSzPts val="3800"/>
              <a:buNone/>
              <a:defRPr sz="3800">
                <a:solidFill>
                  <a:schemeClr val="lt1"/>
                </a:solidFill>
              </a:defRPr>
            </a:lvl5pPr>
            <a:lvl6pPr lvl="5" algn="ctr" rtl="0">
              <a:spcBef>
                <a:spcPts val="0"/>
              </a:spcBef>
              <a:spcAft>
                <a:spcPts val="0"/>
              </a:spcAft>
              <a:buClr>
                <a:schemeClr val="lt1"/>
              </a:buClr>
              <a:buSzPts val="3800"/>
              <a:buNone/>
              <a:defRPr sz="3800">
                <a:solidFill>
                  <a:schemeClr val="lt1"/>
                </a:solidFill>
              </a:defRPr>
            </a:lvl6pPr>
            <a:lvl7pPr lvl="6" algn="ctr" rtl="0">
              <a:spcBef>
                <a:spcPts val="0"/>
              </a:spcBef>
              <a:spcAft>
                <a:spcPts val="0"/>
              </a:spcAft>
              <a:buClr>
                <a:schemeClr val="lt1"/>
              </a:buClr>
              <a:buSzPts val="3800"/>
              <a:buNone/>
              <a:defRPr sz="3800">
                <a:solidFill>
                  <a:schemeClr val="lt1"/>
                </a:solidFill>
              </a:defRPr>
            </a:lvl7pPr>
            <a:lvl8pPr lvl="7" algn="ctr" rtl="0">
              <a:spcBef>
                <a:spcPts val="0"/>
              </a:spcBef>
              <a:spcAft>
                <a:spcPts val="0"/>
              </a:spcAft>
              <a:buClr>
                <a:schemeClr val="lt1"/>
              </a:buClr>
              <a:buSzPts val="3800"/>
              <a:buNone/>
              <a:defRPr sz="3800">
                <a:solidFill>
                  <a:schemeClr val="lt1"/>
                </a:solidFill>
              </a:defRPr>
            </a:lvl8pPr>
            <a:lvl9pPr lvl="8" algn="ctr" rtl="0">
              <a:spcBef>
                <a:spcPts val="0"/>
              </a:spcBef>
              <a:spcAft>
                <a:spcPts val="0"/>
              </a:spcAft>
              <a:buClr>
                <a:schemeClr val="lt1"/>
              </a:buClr>
              <a:buSzPts val="3800"/>
              <a:buNone/>
              <a:defRPr sz="3800">
                <a:solidFill>
                  <a:schemeClr val="lt1"/>
                </a:solidFill>
              </a:defRPr>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Design 1">
  <p:cSld name="TITLE_ONLY_2">
    <p:spTree>
      <p:nvGrpSpPr>
        <p:cNvPr id="1" name="Shape 557"/>
        <p:cNvGrpSpPr/>
        <p:nvPr/>
      </p:nvGrpSpPr>
      <p:grpSpPr>
        <a:xfrm>
          <a:off x="0" y="0"/>
          <a:ext cx="0" cy="0"/>
          <a:chOff x="0" y="0"/>
          <a:chExt cx="0" cy="0"/>
        </a:xfrm>
      </p:grpSpPr>
      <p:grpSp>
        <p:nvGrpSpPr>
          <p:cNvPr id="558" name="Google Shape;558;p19"/>
          <p:cNvGrpSpPr/>
          <p:nvPr/>
        </p:nvGrpSpPr>
        <p:grpSpPr>
          <a:xfrm>
            <a:off x="353167" y="163310"/>
            <a:ext cx="8452699" cy="4831682"/>
            <a:chOff x="345766" y="155909"/>
            <a:chExt cx="8452699" cy="4831682"/>
          </a:xfrm>
        </p:grpSpPr>
        <p:grpSp>
          <p:nvGrpSpPr>
            <p:cNvPr id="559" name="Google Shape;559;p19"/>
            <p:cNvGrpSpPr/>
            <p:nvPr/>
          </p:nvGrpSpPr>
          <p:grpSpPr>
            <a:xfrm>
              <a:off x="345766" y="155909"/>
              <a:ext cx="8452699" cy="4831682"/>
              <a:chOff x="271175" y="79714"/>
              <a:chExt cx="8452699" cy="4831682"/>
            </a:xfrm>
          </p:grpSpPr>
          <p:sp>
            <p:nvSpPr>
              <p:cNvPr id="560" name="Google Shape;560;p19"/>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9"/>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9"/>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9"/>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 name="Google Shape;564;p19"/>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9"/>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9"/>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 name="Google Shape;567;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68" name="Google Shape;568;p19"/>
          <p:cNvSpPr txBox="1">
            <a:spLocks noGrp="1"/>
          </p:cNvSpPr>
          <p:nvPr>
            <p:ph type="title"/>
          </p:nvPr>
        </p:nvSpPr>
        <p:spPr>
          <a:xfrm>
            <a:off x="713225" y="587575"/>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Design 2">
  <p:cSld name="TITLE_AND_TWO_COLUMNS_1">
    <p:spTree>
      <p:nvGrpSpPr>
        <p:cNvPr id="1" name="Shape 586"/>
        <p:cNvGrpSpPr/>
        <p:nvPr/>
      </p:nvGrpSpPr>
      <p:grpSpPr>
        <a:xfrm>
          <a:off x="0" y="0"/>
          <a:ext cx="0" cy="0"/>
          <a:chOff x="0" y="0"/>
          <a:chExt cx="0" cy="0"/>
        </a:xfrm>
      </p:grpSpPr>
      <p:grpSp>
        <p:nvGrpSpPr>
          <p:cNvPr id="587" name="Google Shape;587;p21"/>
          <p:cNvGrpSpPr/>
          <p:nvPr/>
        </p:nvGrpSpPr>
        <p:grpSpPr>
          <a:xfrm>
            <a:off x="353167" y="163310"/>
            <a:ext cx="8452699" cy="4831682"/>
            <a:chOff x="345766" y="155909"/>
            <a:chExt cx="8452699" cy="4831682"/>
          </a:xfrm>
        </p:grpSpPr>
        <p:grpSp>
          <p:nvGrpSpPr>
            <p:cNvPr id="588" name="Google Shape;588;p21"/>
            <p:cNvGrpSpPr/>
            <p:nvPr/>
          </p:nvGrpSpPr>
          <p:grpSpPr>
            <a:xfrm>
              <a:off x="345766" y="155909"/>
              <a:ext cx="8452699" cy="4831682"/>
              <a:chOff x="271175" y="79714"/>
              <a:chExt cx="8452699" cy="4831682"/>
            </a:xfrm>
          </p:grpSpPr>
          <p:sp>
            <p:nvSpPr>
              <p:cNvPr id="589" name="Google Shape;589;p21"/>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1"/>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1"/>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1"/>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 name="Google Shape;593;p21"/>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1"/>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1"/>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 name="Google Shape;596;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97" name="Google Shape;597;p21"/>
          <p:cNvSpPr txBox="1">
            <a:spLocks noGrp="1"/>
          </p:cNvSpPr>
          <p:nvPr>
            <p:ph type="title"/>
          </p:nvPr>
        </p:nvSpPr>
        <p:spPr>
          <a:xfrm>
            <a:off x="697475" y="593076"/>
            <a:ext cx="7733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2">
  <p:cSld name="TITLE_AND_BODY_1">
    <p:spTree>
      <p:nvGrpSpPr>
        <p:cNvPr id="1" name="Shape 703"/>
        <p:cNvGrpSpPr/>
        <p:nvPr/>
      </p:nvGrpSpPr>
      <p:grpSpPr>
        <a:xfrm>
          <a:off x="0" y="0"/>
          <a:ext cx="0" cy="0"/>
          <a:chOff x="0" y="0"/>
          <a:chExt cx="0" cy="0"/>
        </a:xfrm>
      </p:grpSpPr>
      <p:grpSp>
        <p:nvGrpSpPr>
          <p:cNvPr id="704" name="Google Shape;704;p25"/>
          <p:cNvGrpSpPr/>
          <p:nvPr/>
        </p:nvGrpSpPr>
        <p:grpSpPr>
          <a:xfrm>
            <a:off x="336517" y="150871"/>
            <a:ext cx="8485767" cy="4856559"/>
            <a:chOff x="329117" y="143471"/>
            <a:chExt cx="8485767" cy="4856559"/>
          </a:xfrm>
        </p:grpSpPr>
        <p:grpSp>
          <p:nvGrpSpPr>
            <p:cNvPr id="705" name="Google Shape;705;p25"/>
            <p:cNvGrpSpPr/>
            <p:nvPr/>
          </p:nvGrpSpPr>
          <p:grpSpPr>
            <a:xfrm>
              <a:off x="329117" y="143471"/>
              <a:ext cx="8485767" cy="4856559"/>
              <a:chOff x="254525" y="67275"/>
              <a:chExt cx="8485767" cy="4856559"/>
            </a:xfrm>
          </p:grpSpPr>
          <p:sp>
            <p:nvSpPr>
              <p:cNvPr id="706" name="Google Shape;706;p25"/>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5"/>
              <p:cNvSpPr/>
              <p:nvPr/>
            </p:nvSpPr>
            <p:spPr>
              <a:xfrm>
                <a:off x="254525" y="67275"/>
                <a:ext cx="8485767" cy="4856559"/>
              </a:xfrm>
              <a:custGeom>
                <a:avLst/>
                <a:gdLst/>
                <a:ahLst/>
                <a:cxnLst/>
                <a:rect l="l" t="t" r="r" b="b"/>
                <a:pathLst>
                  <a:path w="36696" h="28112" extrusionOk="0">
                    <a:moveTo>
                      <a:pt x="36553" y="143"/>
                    </a:moveTo>
                    <a:lnTo>
                      <a:pt x="36553" y="27956"/>
                    </a:lnTo>
                    <a:lnTo>
                      <a:pt x="144" y="27956"/>
                    </a:lnTo>
                    <a:lnTo>
                      <a:pt x="144" y="143"/>
                    </a:lnTo>
                    <a:close/>
                    <a:moveTo>
                      <a:pt x="72" y="1"/>
                    </a:moveTo>
                    <a:cubicBezTo>
                      <a:pt x="37" y="1"/>
                      <a:pt x="1" y="24"/>
                      <a:pt x="1" y="72"/>
                    </a:cubicBezTo>
                    <a:lnTo>
                      <a:pt x="1" y="28040"/>
                    </a:lnTo>
                    <a:cubicBezTo>
                      <a:pt x="1" y="28075"/>
                      <a:pt x="37" y="28111"/>
                      <a:pt x="72" y="28111"/>
                    </a:cubicBezTo>
                    <a:lnTo>
                      <a:pt x="36625" y="28111"/>
                    </a:lnTo>
                    <a:cubicBezTo>
                      <a:pt x="36660" y="28111"/>
                      <a:pt x="36696" y="28075"/>
                      <a:pt x="36696" y="28040"/>
                    </a:cubicBezTo>
                    <a:lnTo>
                      <a:pt x="36696" y="72"/>
                    </a:lnTo>
                    <a:cubicBezTo>
                      <a:pt x="36696" y="24"/>
                      <a:pt x="36660" y="1"/>
                      <a:pt x="36625"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5"/>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5"/>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5"/>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 name="Google Shape;711;p25"/>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5"/>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5"/>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 name="Google Shape;714;p25"/>
          <p:cNvSpPr txBox="1">
            <a:spLocks noGrp="1"/>
          </p:cNvSpPr>
          <p:nvPr>
            <p:ph type="title"/>
          </p:nvPr>
        </p:nvSpPr>
        <p:spPr>
          <a:xfrm>
            <a:off x="697475" y="588957"/>
            <a:ext cx="7733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5" name="Google Shape;715;p25"/>
          <p:cNvSpPr txBox="1">
            <a:spLocks noGrp="1"/>
          </p:cNvSpPr>
          <p:nvPr>
            <p:ph type="body" idx="1"/>
          </p:nvPr>
        </p:nvSpPr>
        <p:spPr>
          <a:xfrm>
            <a:off x="909125" y="1767887"/>
            <a:ext cx="7406100" cy="1616100"/>
          </a:xfrm>
          <a:prstGeom prst="rect">
            <a:avLst/>
          </a:prstGeom>
        </p:spPr>
        <p:txBody>
          <a:bodyPr spcFirstLastPara="1" wrap="square" lIns="91425" tIns="91425" rIns="91425" bIns="91425" anchor="t" anchorCtr="0">
            <a:noAutofit/>
          </a:bodyPr>
          <a:lstStyle>
            <a:lvl1pPr marL="457200" marR="50800" lvl="0" indent="-317500" rtl="0">
              <a:lnSpc>
                <a:spcPct val="166000"/>
              </a:lnSpc>
              <a:spcBef>
                <a:spcPts val="0"/>
              </a:spcBef>
              <a:spcAft>
                <a:spcPts val="0"/>
              </a:spcAft>
              <a:buSzPts val="1400"/>
              <a:buChar char="●"/>
              <a:defRPr sz="1700"/>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716" name="Google Shape;716;p25"/>
          <p:cNvSpPr/>
          <p:nvPr/>
        </p:nvSpPr>
        <p:spPr>
          <a:xfrm rot="10800000">
            <a:off x="748295" y="874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5"/>
          <p:cNvSpPr/>
          <p:nvPr/>
        </p:nvSpPr>
        <p:spPr>
          <a:xfrm rot="10800000">
            <a:off x="42344" y="58662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5"/>
          <p:cNvSpPr/>
          <p:nvPr/>
        </p:nvSpPr>
        <p:spPr>
          <a:xfrm rot="10800000">
            <a:off x="357159" y="4152524"/>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5"/>
          <p:cNvSpPr/>
          <p:nvPr/>
        </p:nvSpPr>
        <p:spPr>
          <a:xfrm rot="10800000">
            <a:off x="136851" y="18526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 name="Google Shape;720;p25"/>
          <p:cNvGrpSpPr/>
          <p:nvPr/>
        </p:nvGrpSpPr>
        <p:grpSpPr>
          <a:xfrm rot="-3380402">
            <a:off x="7283273" y="2942117"/>
            <a:ext cx="3239089" cy="2443016"/>
            <a:chOff x="1852738" y="206787"/>
            <a:chExt cx="2668014" cy="2012295"/>
          </a:xfrm>
        </p:grpSpPr>
        <p:sp>
          <p:nvSpPr>
            <p:cNvPr id="721" name="Google Shape;721;p25"/>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5"/>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5"/>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5"/>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5"/>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5"/>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5"/>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E5CC3D7-DC1C-884A-B2C7-009F33B6C063}" type="datetimeFigureOut">
              <a:rPr lang="en-US" smtClean="0"/>
              <a:t>5/3/21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AACBE5-8B89-DC47-9452-4339790E32DE}" type="slidenum">
              <a:rPr lang="en-US" smtClean="0"/>
              <a:t>‹#›</a:t>
            </a:fld>
            <a:endParaRPr lang="en-US"/>
          </a:p>
        </p:txBody>
      </p:sp>
    </p:spTree>
    <p:extLst>
      <p:ext uri="{BB962C8B-B14F-4D97-AF65-F5344CB8AC3E}">
        <p14:creationId xmlns:p14="http://schemas.microsoft.com/office/powerpoint/2010/main" val="1319999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3"/>
              </a:buClr>
              <a:buSzPts val="2800"/>
              <a:buFont typeface="Teko"/>
              <a:buNone/>
              <a:defRPr sz="2800" b="1">
                <a:solidFill>
                  <a:schemeClr val="accent3"/>
                </a:solidFill>
                <a:latin typeface="Teko"/>
                <a:ea typeface="Teko"/>
                <a:cs typeface="Teko"/>
                <a:sym typeface="Teko"/>
              </a:defRPr>
            </a:lvl1pPr>
            <a:lvl2pPr lvl="1">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2pPr>
            <a:lvl3pPr lvl="2">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3pPr>
            <a:lvl4pPr lvl="3">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4pPr>
            <a:lvl5pPr lvl="4">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5pPr>
            <a:lvl6pPr lvl="5">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6pPr>
            <a:lvl7pPr lvl="6">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7pPr>
            <a:lvl8pPr lvl="7">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8pPr>
            <a:lvl9pPr lvl="8">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Baloo 2"/>
              <a:buChar char="●"/>
              <a:defRPr sz="1800">
                <a:solidFill>
                  <a:schemeClr val="dk1"/>
                </a:solidFill>
                <a:latin typeface="Baloo 2"/>
                <a:ea typeface="Baloo 2"/>
                <a:cs typeface="Baloo 2"/>
                <a:sym typeface="Baloo 2"/>
              </a:defRPr>
            </a:lvl1pPr>
            <a:lvl2pPr marL="914400" lvl="1"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2pPr>
            <a:lvl3pPr marL="1371600" lvl="2"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3pPr>
            <a:lvl4pPr marL="1828800" lvl="3"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4pPr>
            <a:lvl5pPr marL="2286000" lvl="4"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5pPr>
            <a:lvl6pPr marL="2743200" lvl="5"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6pPr>
            <a:lvl7pPr marL="3200400" lvl="6"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7pPr>
            <a:lvl8pPr marL="3657600" lvl="7"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8pPr>
            <a:lvl9pPr marL="4114800" lvl="8" indent="-317500">
              <a:lnSpc>
                <a:spcPct val="100000"/>
              </a:lnSpc>
              <a:spcBef>
                <a:spcPts val="1600"/>
              </a:spcBef>
              <a:spcAft>
                <a:spcPts val="1600"/>
              </a:spcAft>
              <a:buClr>
                <a:schemeClr val="dk1"/>
              </a:buClr>
              <a:buSzPts val="1400"/>
              <a:buFont typeface="Baloo 2"/>
              <a:buChar char="■"/>
              <a:defRPr>
                <a:solidFill>
                  <a:schemeClr val="dk1"/>
                </a:solidFill>
                <a:latin typeface="Baloo 2"/>
                <a:ea typeface="Baloo 2"/>
                <a:cs typeface="Baloo 2"/>
                <a:sym typeface="Baloo 2"/>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4" r:id="rId3"/>
    <p:sldLayoutId id="2147483658" r:id="rId4"/>
    <p:sldLayoutId id="2147483663" r:id="rId5"/>
    <p:sldLayoutId id="2147483665" r:id="rId6"/>
    <p:sldLayoutId id="2147483667" r:id="rId7"/>
    <p:sldLayoutId id="2147483671" r:id="rId8"/>
    <p:sldLayoutId id="2147483675"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EA4335"/>
          </p15:clr>
        </p15:guide>
        <p15:guide id="2" pos="5760">
          <p15:clr>
            <a:srgbClr val="EA4335"/>
          </p15:clr>
        </p15:guide>
        <p15:guide id="3">
          <p15:clr>
            <a:srgbClr val="EA4335"/>
          </p15:clr>
        </p15:guide>
        <p15:guide id="4" pos="449">
          <p15:clr>
            <a:srgbClr val="EA4335"/>
          </p15:clr>
        </p15:guide>
        <p15:guide id="5" pos="5311">
          <p15:clr>
            <a:srgbClr val="EA4335"/>
          </p15:clr>
        </p15:guide>
        <p15:guide id="6" orient="horz" pos="1620">
          <p15:clr>
            <a:srgbClr val="EA4335"/>
          </p15:clr>
        </p15:guide>
        <p15:guide id="7" orient="horz" pos="340">
          <p15:clr>
            <a:srgbClr val="EA4335"/>
          </p15:clr>
        </p15:guide>
        <p15:guide id="8" orient="horz">
          <p15:clr>
            <a:srgbClr val="EA4335"/>
          </p15:clr>
        </p15:guide>
        <p15:guide id="9" orient="horz" pos="2903">
          <p15:clr>
            <a:srgbClr val="EA4335"/>
          </p15:clr>
        </p15:guide>
        <p15:guide id="10" orient="horz" pos="3237">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ti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ti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4.t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t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t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5.ti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16.tif"/><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17.jpg"/><Relationship Id="rId7" Type="http://schemas.openxmlformats.org/officeDocument/2006/relationships/image" Target="../media/image9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0.png"/><Relationship Id="rId4" Type="http://schemas.openxmlformats.org/officeDocument/2006/relationships/image" Target="../media/image18.jpg"/></Relationships>
</file>

<file path=ppt/slides/_rels/slide3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Understanding" TargetMode="External"/><Relationship Id="rId7" Type="http://schemas.openxmlformats.org/officeDocument/2006/relationships/hyperlink" Target="https://en.wikipedia.org/wiki/Simulation"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en.wikipedia.org/wiki/Visual_system" TargetMode="External"/><Relationship Id="rId5" Type="http://schemas.openxmlformats.org/officeDocument/2006/relationships/hyperlink" Target="https://en.wikipedia.org/wiki/Quantification_(science)" TargetMode="External"/><Relationship Id="rId4" Type="http://schemas.openxmlformats.org/officeDocument/2006/relationships/hyperlink" Target="https://en.wikipedia.org/wiki/Definition"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735"/>
        <p:cNvGrpSpPr/>
        <p:nvPr/>
      </p:nvGrpSpPr>
      <p:grpSpPr>
        <a:xfrm>
          <a:off x="0" y="0"/>
          <a:ext cx="0" cy="0"/>
          <a:chOff x="0" y="0"/>
          <a:chExt cx="0" cy="0"/>
        </a:xfrm>
      </p:grpSpPr>
      <p:sp>
        <p:nvSpPr>
          <p:cNvPr id="736" name="Google Shape;736;p28"/>
          <p:cNvSpPr txBox="1">
            <a:spLocks noGrp="1"/>
          </p:cNvSpPr>
          <p:nvPr>
            <p:ph type="ctrTitle"/>
          </p:nvPr>
        </p:nvSpPr>
        <p:spPr>
          <a:xfrm>
            <a:off x="2155050" y="1546808"/>
            <a:ext cx="4836000" cy="173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MATLAB </a:t>
            </a:r>
            <a:endParaRPr dirty="0"/>
          </a:p>
        </p:txBody>
      </p:sp>
      <p:sp>
        <p:nvSpPr>
          <p:cNvPr id="737" name="Google Shape;737;p28"/>
          <p:cNvSpPr txBox="1">
            <a:spLocks noGrp="1"/>
          </p:cNvSpPr>
          <p:nvPr>
            <p:ph type="subTitle" idx="1"/>
          </p:nvPr>
        </p:nvSpPr>
        <p:spPr>
          <a:xfrm>
            <a:off x="2391600" y="3321323"/>
            <a:ext cx="43608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Class 7: Computational models</a:t>
            </a:r>
          </a:p>
          <a:p>
            <a:pPr marL="0" lvl="0" indent="0" algn="ctr" rtl="0">
              <a:spcBef>
                <a:spcPts val="0"/>
              </a:spcBef>
              <a:spcAft>
                <a:spcPts val="0"/>
              </a:spcAft>
              <a:buNone/>
            </a:pPr>
            <a:r>
              <a:rPr lang="en" dirty="0"/>
              <a:t>&amp; model selection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40"/>
          <p:cNvSpPr txBox="1">
            <a:spLocks noGrp="1"/>
          </p:cNvSpPr>
          <p:nvPr>
            <p:ph type="title"/>
          </p:nvPr>
        </p:nvSpPr>
        <p:spPr>
          <a:xfrm>
            <a:off x="697475" y="586657"/>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Why use computational models</a:t>
            </a:r>
            <a:endParaRPr dirty="0"/>
          </a:p>
        </p:txBody>
      </p:sp>
      <p:sp>
        <p:nvSpPr>
          <p:cNvPr id="1017" name="Google Shape;1017;p40"/>
          <p:cNvSpPr/>
          <p:nvPr/>
        </p:nvSpPr>
        <p:spPr>
          <a:xfrm>
            <a:off x="7904030" y="11765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0"/>
          <p:cNvSpPr/>
          <p:nvPr/>
        </p:nvSpPr>
        <p:spPr>
          <a:xfrm>
            <a:off x="8510127" y="18279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0"/>
          <p:cNvSpPr/>
          <p:nvPr/>
        </p:nvSpPr>
        <p:spPr>
          <a:xfrm>
            <a:off x="7635724" y="165652"/>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0"/>
          <p:cNvSpPr/>
          <p:nvPr/>
        </p:nvSpPr>
        <p:spPr>
          <a:xfrm>
            <a:off x="8510120" y="7259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 name="Google Shape;1021;p40"/>
          <p:cNvGrpSpPr/>
          <p:nvPr/>
        </p:nvGrpSpPr>
        <p:grpSpPr>
          <a:xfrm>
            <a:off x="63610" y="4078036"/>
            <a:ext cx="2348965" cy="1047005"/>
            <a:chOff x="207675" y="4196607"/>
            <a:chExt cx="2114090" cy="942314"/>
          </a:xfrm>
        </p:grpSpPr>
        <p:sp>
          <p:nvSpPr>
            <p:cNvPr id="1022" name="Google Shape;1022;p40"/>
            <p:cNvSpPr/>
            <p:nvPr/>
          </p:nvSpPr>
          <p:spPr>
            <a:xfrm>
              <a:off x="252785" y="4693315"/>
              <a:ext cx="2033294" cy="380317"/>
            </a:xfrm>
            <a:custGeom>
              <a:avLst/>
              <a:gdLst/>
              <a:ahLst/>
              <a:cxnLst/>
              <a:rect l="l" t="t" r="r" b="b"/>
              <a:pathLst>
                <a:path w="35970" h="6728" extrusionOk="0">
                  <a:moveTo>
                    <a:pt x="3334" y="1"/>
                  </a:moveTo>
                  <a:cubicBezTo>
                    <a:pt x="1489" y="1"/>
                    <a:pt x="0" y="1489"/>
                    <a:pt x="0" y="3334"/>
                  </a:cubicBezTo>
                  <a:lnTo>
                    <a:pt x="0" y="3406"/>
                  </a:lnTo>
                  <a:cubicBezTo>
                    <a:pt x="0" y="5239"/>
                    <a:pt x="1489" y="6728"/>
                    <a:pt x="3334" y="6728"/>
                  </a:cubicBezTo>
                  <a:lnTo>
                    <a:pt x="35969" y="6728"/>
                  </a:lnTo>
                  <a:lnTo>
                    <a:pt x="3596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0"/>
            <p:cNvSpPr/>
            <p:nvPr/>
          </p:nvSpPr>
          <p:spPr>
            <a:xfrm>
              <a:off x="248714" y="4689301"/>
              <a:ext cx="2041378" cy="389022"/>
            </a:xfrm>
            <a:custGeom>
              <a:avLst/>
              <a:gdLst/>
              <a:ahLst/>
              <a:cxnLst/>
              <a:rect l="l" t="t" r="r" b="b"/>
              <a:pathLst>
                <a:path w="36113" h="6882" extrusionOk="0">
                  <a:moveTo>
                    <a:pt x="35958" y="143"/>
                  </a:moveTo>
                  <a:lnTo>
                    <a:pt x="35958" y="6727"/>
                  </a:lnTo>
                  <a:lnTo>
                    <a:pt x="3406" y="6727"/>
                  </a:lnTo>
                  <a:cubicBezTo>
                    <a:pt x="1608" y="6727"/>
                    <a:pt x="144" y="5263"/>
                    <a:pt x="144" y="3477"/>
                  </a:cubicBezTo>
                  <a:lnTo>
                    <a:pt x="144" y="3405"/>
                  </a:lnTo>
                  <a:cubicBezTo>
                    <a:pt x="144" y="1607"/>
                    <a:pt x="1608" y="143"/>
                    <a:pt x="3406" y="143"/>
                  </a:cubicBezTo>
                  <a:close/>
                  <a:moveTo>
                    <a:pt x="3406" y="0"/>
                  </a:moveTo>
                  <a:cubicBezTo>
                    <a:pt x="1525" y="0"/>
                    <a:pt x="1" y="1524"/>
                    <a:pt x="1" y="3405"/>
                  </a:cubicBezTo>
                  <a:lnTo>
                    <a:pt x="1" y="3477"/>
                  </a:lnTo>
                  <a:cubicBezTo>
                    <a:pt x="1" y="5346"/>
                    <a:pt x="1525" y="6882"/>
                    <a:pt x="3406" y="6882"/>
                  </a:cubicBezTo>
                  <a:lnTo>
                    <a:pt x="36041" y="6882"/>
                  </a:lnTo>
                  <a:cubicBezTo>
                    <a:pt x="36077" y="6882"/>
                    <a:pt x="36113" y="6846"/>
                    <a:pt x="36113" y="6799"/>
                  </a:cubicBezTo>
                  <a:lnTo>
                    <a:pt x="36113" y="72"/>
                  </a:lnTo>
                  <a:cubicBezTo>
                    <a:pt x="36113" y="36"/>
                    <a:pt x="36077" y="0"/>
                    <a:pt x="3604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0"/>
            <p:cNvSpPr/>
            <p:nvPr/>
          </p:nvSpPr>
          <p:spPr>
            <a:xfrm>
              <a:off x="211745" y="4656289"/>
              <a:ext cx="2105932" cy="454368"/>
            </a:xfrm>
            <a:custGeom>
              <a:avLst/>
              <a:gdLst/>
              <a:ahLst/>
              <a:cxnLst/>
              <a:rect l="l" t="t" r="r" b="b"/>
              <a:pathLst>
                <a:path w="37255" h="8038" extrusionOk="0">
                  <a:moveTo>
                    <a:pt x="4024" y="1"/>
                  </a:moveTo>
                  <a:cubicBezTo>
                    <a:pt x="1798" y="1"/>
                    <a:pt x="0" y="1799"/>
                    <a:pt x="0" y="4025"/>
                  </a:cubicBezTo>
                  <a:cubicBezTo>
                    <a:pt x="0" y="6240"/>
                    <a:pt x="1810" y="8037"/>
                    <a:pt x="4024" y="8037"/>
                  </a:cubicBezTo>
                  <a:lnTo>
                    <a:pt x="37255" y="8037"/>
                  </a:lnTo>
                  <a:lnTo>
                    <a:pt x="37255" y="7383"/>
                  </a:lnTo>
                  <a:lnTo>
                    <a:pt x="4060" y="7383"/>
                  </a:lnTo>
                  <a:cubicBezTo>
                    <a:pt x="2215" y="7383"/>
                    <a:pt x="726" y="5894"/>
                    <a:pt x="726" y="4049"/>
                  </a:cubicBezTo>
                  <a:lnTo>
                    <a:pt x="726" y="3989"/>
                  </a:lnTo>
                  <a:cubicBezTo>
                    <a:pt x="726" y="2144"/>
                    <a:pt x="2215" y="656"/>
                    <a:pt x="4060" y="656"/>
                  </a:cubicBezTo>
                  <a:lnTo>
                    <a:pt x="37255" y="656"/>
                  </a:lnTo>
                  <a:lnTo>
                    <a:pt x="37255"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0"/>
            <p:cNvSpPr/>
            <p:nvPr/>
          </p:nvSpPr>
          <p:spPr>
            <a:xfrm>
              <a:off x="207675" y="4652276"/>
              <a:ext cx="2114072" cy="462395"/>
            </a:xfrm>
            <a:custGeom>
              <a:avLst/>
              <a:gdLst/>
              <a:ahLst/>
              <a:cxnLst/>
              <a:rect l="l" t="t" r="r" b="b"/>
              <a:pathLst>
                <a:path w="37399" h="8180" extrusionOk="0">
                  <a:moveTo>
                    <a:pt x="37255" y="155"/>
                  </a:moveTo>
                  <a:lnTo>
                    <a:pt x="37255" y="655"/>
                  </a:lnTo>
                  <a:lnTo>
                    <a:pt x="4132" y="655"/>
                  </a:lnTo>
                  <a:cubicBezTo>
                    <a:pt x="2251" y="655"/>
                    <a:pt x="727" y="2179"/>
                    <a:pt x="727" y="4060"/>
                  </a:cubicBezTo>
                  <a:lnTo>
                    <a:pt x="727" y="4132"/>
                  </a:lnTo>
                  <a:cubicBezTo>
                    <a:pt x="727" y="6001"/>
                    <a:pt x="2251" y="7537"/>
                    <a:pt x="4132" y="7537"/>
                  </a:cubicBezTo>
                  <a:lnTo>
                    <a:pt x="37255" y="7537"/>
                  </a:lnTo>
                  <a:lnTo>
                    <a:pt x="37255" y="8037"/>
                  </a:lnTo>
                  <a:lnTo>
                    <a:pt x="4096" y="8037"/>
                  </a:lnTo>
                  <a:cubicBezTo>
                    <a:pt x="1918" y="8037"/>
                    <a:pt x="155" y="6263"/>
                    <a:pt x="155" y="4096"/>
                  </a:cubicBezTo>
                  <a:cubicBezTo>
                    <a:pt x="155" y="1917"/>
                    <a:pt x="1918" y="155"/>
                    <a:pt x="4096" y="155"/>
                  </a:cubicBezTo>
                  <a:close/>
                  <a:moveTo>
                    <a:pt x="4096" y="0"/>
                  </a:moveTo>
                  <a:cubicBezTo>
                    <a:pt x="1834" y="0"/>
                    <a:pt x="1" y="1834"/>
                    <a:pt x="1" y="4096"/>
                  </a:cubicBezTo>
                  <a:cubicBezTo>
                    <a:pt x="1" y="6346"/>
                    <a:pt x="1834" y="8180"/>
                    <a:pt x="4096" y="8180"/>
                  </a:cubicBezTo>
                  <a:lnTo>
                    <a:pt x="37327" y="8180"/>
                  </a:lnTo>
                  <a:cubicBezTo>
                    <a:pt x="37362" y="8180"/>
                    <a:pt x="37398" y="8156"/>
                    <a:pt x="37398" y="8108"/>
                  </a:cubicBezTo>
                  <a:lnTo>
                    <a:pt x="37398" y="7454"/>
                  </a:lnTo>
                  <a:cubicBezTo>
                    <a:pt x="37398" y="7418"/>
                    <a:pt x="37362" y="7382"/>
                    <a:pt x="37327" y="7382"/>
                  </a:cubicBezTo>
                  <a:lnTo>
                    <a:pt x="4132" y="7382"/>
                  </a:lnTo>
                  <a:cubicBezTo>
                    <a:pt x="2334" y="7382"/>
                    <a:pt x="870" y="5918"/>
                    <a:pt x="870" y="4132"/>
                  </a:cubicBezTo>
                  <a:lnTo>
                    <a:pt x="870" y="4060"/>
                  </a:lnTo>
                  <a:cubicBezTo>
                    <a:pt x="870" y="2262"/>
                    <a:pt x="2334" y="798"/>
                    <a:pt x="4132" y="798"/>
                  </a:cubicBezTo>
                  <a:lnTo>
                    <a:pt x="37327" y="798"/>
                  </a:lnTo>
                  <a:cubicBezTo>
                    <a:pt x="37362" y="798"/>
                    <a:pt x="37398" y="774"/>
                    <a:pt x="37398" y="727"/>
                  </a:cubicBezTo>
                  <a:lnTo>
                    <a:pt x="37398" y="72"/>
                  </a:lnTo>
                  <a:cubicBezTo>
                    <a:pt x="37398" y="36"/>
                    <a:pt x="37362" y="0"/>
                    <a:pt x="373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0"/>
            <p:cNvSpPr/>
            <p:nvPr/>
          </p:nvSpPr>
          <p:spPr>
            <a:xfrm>
              <a:off x="1070522" y="5073576"/>
              <a:ext cx="1247166" cy="37082"/>
            </a:xfrm>
            <a:custGeom>
              <a:avLst/>
              <a:gdLst/>
              <a:ahLst/>
              <a:cxnLst/>
              <a:rect l="l" t="t" r="r" b="b"/>
              <a:pathLst>
                <a:path w="22063" h="656" extrusionOk="0">
                  <a:moveTo>
                    <a:pt x="405" y="1"/>
                  </a:moveTo>
                  <a:lnTo>
                    <a:pt x="0" y="655"/>
                  </a:lnTo>
                  <a:lnTo>
                    <a:pt x="22063" y="655"/>
                  </a:lnTo>
                  <a:lnTo>
                    <a:pt x="2206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0"/>
            <p:cNvSpPr/>
            <p:nvPr/>
          </p:nvSpPr>
          <p:spPr>
            <a:xfrm>
              <a:off x="1066508" y="5069562"/>
              <a:ext cx="1255250" cy="45109"/>
            </a:xfrm>
            <a:custGeom>
              <a:avLst/>
              <a:gdLst/>
              <a:ahLst/>
              <a:cxnLst/>
              <a:rect l="l" t="t" r="r" b="b"/>
              <a:pathLst>
                <a:path w="22206" h="798" extrusionOk="0">
                  <a:moveTo>
                    <a:pt x="22062" y="155"/>
                  </a:moveTo>
                  <a:lnTo>
                    <a:pt x="22062" y="655"/>
                  </a:lnTo>
                  <a:lnTo>
                    <a:pt x="214" y="655"/>
                  </a:lnTo>
                  <a:lnTo>
                    <a:pt x="512" y="155"/>
                  </a:lnTo>
                  <a:close/>
                  <a:moveTo>
                    <a:pt x="476" y="0"/>
                  </a:moveTo>
                  <a:cubicBezTo>
                    <a:pt x="452" y="0"/>
                    <a:pt x="429" y="12"/>
                    <a:pt x="405" y="36"/>
                  </a:cubicBezTo>
                  <a:lnTo>
                    <a:pt x="12" y="691"/>
                  </a:lnTo>
                  <a:cubicBezTo>
                    <a:pt x="0" y="714"/>
                    <a:pt x="0" y="738"/>
                    <a:pt x="12" y="762"/>
                  </a:cubicBezTo>
                  <a:cubicBezTo>
                    <a:pt x="24" y="786"/>
                    <a:pt x="48" y="798"/>
                    <a:pt x="71" y="798"/>
                  </a:cubicBezTo>
                  <a:lnTo>
                    <a:pt x="22134" y="798"/>
                  </a:lnTo>
                  <a:cubicBezTo>
                    <a:pt x="22169" y="798"/>
                    <a:pt x="22205" y="774"/>
                    <a:pt x="22205" y="726"/>
                  </a:cubicBezTo>
                  <a:lnTo>
                    <a:pt x="22205" y="72"/>
                  </a:lnTo>
                  <a:cubicBezTo>
                    <a:pt x="22205" y="36"/>
                    <a:pt x="22169" y="0"/>
                    <a:pt x="221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0"/>
            <p:cNvSpPr/>
            <p:nvPr/>
          </p:nvSpPr>
          <p:spPr>
            <a:xfrm>
              <a:off x="1324955" y="4656289"/>
              <a:ext cx="992736" cy="37082"/>
            </a:xfrm>
            <a:custGeom>
              <a:avLst/>
              <a:gdLst/>
              <a:ahLst/>
              <a:cxnLst/>
              <a:rect l="l" t="t" r="r" b="b"/>
              <a:pathLst>
                <a:path w="17562" h="656" extrusionOk="0">
                  <a:moveTo>
                    <a:pt x="405" y="1"/>
                  </a:moveTo>
                  <a:lnTo>
                    <a:pt x="0" y="656"/>
                  </a:lnTo>
                  <a:lnTo>
                    <a:pt x="17562" y="656"/>
                  </a:lnTo>
                  <a:lnTo>
                    <a:pt x="1756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0"/>
            <p:cNvSpPr/>
            <p:nvPr/>
          </p:nvSpPr>
          <p:spPr>
            <a:xfrm>
              <a:off x="1320207" y="4652276"/>
              <a:ext cx="1001554" cy="45109"/>
            </a:xfrm>
            <a:custGeom>
              <a:avLst/>
              <a:gdLst/>
              <a:ahLst/>
              <a:cxnLst/>
              <a:rect l="l" t="t" r="r" b="b"/>
              <a:pathLst>
                <a:path w="17718" h="798" extrusionOk="0">
                  <a:moveTo>
                    <a:pt x="17574" y="155"/>
                  </a:moveTo>
                  <a:lnTo>
                    <a:pt x="17574" y="655"/>
                  </a:lnTo>
                  <a:lnTo>
                    <a:pt x="215" y="655"/>
                  </a:lnTo>
                  <a:lnTo>
                    <a:pt x="525" y="155"/>
                  </a:lnTo>
                  <a:close/>
                  <a:moveTo>
                    <a:pt x="477" y="0"/>
                  </a:moveTo>
                  <a:cubicBezTo>
                    <a:pt x="453" y="0"/>
                    <a:pt x="429" y="12"/>
                    <a:pt x="417" y="36"/>
                  </a:cubicBezTo>
                  <a:lnTo>
                    <a:pt x="25" y="691"/>
                  </a:lnTo>
                  <a:cubicBezTo>
                    <a:pt x="13" y="715"/>
                    <a:pt x="1" y="738"/>
                    <a:pt x="25" y="762"/>
                  </a:cubicBezTo>
                  <a:cubicBezTo>
                    <a:pt x="36" y="786"/>
                    <a:pt x="60" y="798"/>
                    <a:pt x="84" y="798"/>
                  </a:cubicBezTo>
                  <a:lnTo>
                    <a:pt x="17646" y="798"/>
                  </a:lnTo>
                  <a:cubicBezTo>
                    <a:pt x="17681" y="798"/>
                    <a:pt x="17717" y="774"/>
                    <a:pt x="17717" y="727"/>
                  </a:cubicBezTo>
                  <a:lnTo>
                    <a:pt x="17717" y="72"/>
                  </a:lnTo>
                  <a:cubicBezTo>
                    <a:pt x="17717" y="36"/>
                    <a:pt x="17681" y="0"/>
                    <a:pt x="1764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0"/>
            <p:cNvSpPr/>
            <p:nvPr/>
          </p:nvSpPr>
          <p:spPr>
            <a:xfrm>
              <a:off x="746785" y="4879743"/>
              <a:ext cx="1207484" cy="8140"/>
            </a:xfrm>
            <a:custGeom>
              <a:avLst/>
              <a:gdLst/>
              <a:ahLst/>
              <a:cxnLst/>
              <a:rect l="l" t="t" r="r" b="b"/>
              <a:pathLst>
                <a:path w="21361" h="144" extrusionOk="0">
                  <a:moveTo>
                    <a:pt x="72" y="1"/>
                  </a:moveTo>
                  <a:cubicBezTo>
                    <a:pt x="36" y="1"/>
                    <a:pt x="1" y="24"/>
                    <a:pt x="1" y="72"/>
                  </a:cubicBezTo>
                  <a:cubicBezTo>
                    <a:pt x="1" y="108"/>
                    <a:pt x="36" y="143"/>
                    <a:pt x="72" y="143"/>
                  </a:cubicBezTo>
                  <a:lnTo>
                    <a:pt x="21289" y="143"/>
                  </a:lnTo>
                  <a:cubicBezTo>
                    <a:pt x="21325" y="143"/>
                    <a:pt x="21360" y="108"/>
                    <a:pt x="21360" y="72"/>
                  </a:cubicBezTo>
                  <a:cubicBezTo>
                    <a:pt x="21360" y="24"/>
                    <a:pt x="21325" y="1"/>
                    <a:pt x="2128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0"/>
            <p:cNvSpPr/>
            <p:nvPr/>
          </p:nvSpPr>
          <p:spPr>
            <a:xfrm>
              <a:off x="467479" y="4879743"/>
              <a:ext cx="182471" cy="8140"/>
            </a:xfrm>
            <a:custGeom>
              <a:avLst/>
              <a:gdLst/>
              <a:ahLst/>
              <a:cxnLst/>
              <a:rect l="l" t="t" r="r" b="b"/>
              <a:pathLst>
                <a:path w="3228" h="144" extrusionOk="0">
                  <a:moveTo>
                    <a:pt x="72" y="1"/>
                  </a:moveTo>
                  <a:cubicBezTo>
                    <a:pt x="36" y="1"/>
                    <a:pt x="0" y="24"/>
                    <a:pt x="0" y="72"/>
                  </a:cubicBezTo>
                  <a:cubicBezTo>
                    <a:pt x="0" y="108"/>
                    <a:pt x="36" y="143"/>
                    <a:pt x="72" y="143"/>
                  </a:cubicBezTo>
                  <a:lnTo>
                    <a:pt x="3144" y="143"/>
                  </a:lnTo>
                  <a:cubicBezTo>
                    <a:pt x="3191" y="143"/>
                    <a:pt x="3227" y="108"/>
                    <a:pt x="3227" y="72"/>
                  </a:cubicBezTo>
                  <a:cubicBezTo>
                    <a:pt x="3227" y="24"/>
                    <a:pt x="3191" y="1"/>
                    <a:pt x="314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0"/>
            <p:cNvSpPr/>
            <p:nvPr/>
          </p:nvSpPr>
          <p:spPr>
            <a:xfrm>
              <a:off x="732653" y="4996868"/>
              <a:ext cx="873633" cy="8762"/>
            </a:xfrm>
            <a:custGeom>
              <a:avLst/>
              <a:gdLst/>
              <a:ahLst/>
              <a:cxnLst/>
              <a:rect l="l" t="t" r="r" b="b"/>
              <a:pathLst>
                <a:path w="15455" h="155" extrusionOk="0">
                  <a:moveTo>
                    <a:pt x="72" y="0"/>
                  </a:moveTo>
                  <a:cubicBezTo>
                    <a:pt x="36" y="0"/>
                    <a:pt x="1" y="36"/>
                    <a:pt x="1" y="84"/>
                  </a:cubicBezTo>
                  <a:cubicBezTo>
                    <a:pt x="1" y="119"/>
                    <a:pt x="36" y="155"/>
                    <a:pt x="72" y="155"/>
                  </a:cubicBezTo>
                  <a:lnTo>
                    <a:pt x="15372" y="155"/>
                  </a:lnTo>
                  <a:cubicBezTo>
                    <a:pt x="15419" y="155"/>
                    <a:pt x="15455" y="119"/>
                    <a:pt x="15455" y="84"/>
                  </a:cubicBezTo>
                  <a:cubicBezTo>
                    <a:pt x="15455" y="36"/>
                    <a:pt x="15419" y="0"/>
                    <a:pt x="1537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0"/>
            <p:cNvSpPr/>
            <p:nvPr/>
          </p:nvSpPr>
          <p:spPr>
            <a:xfrm>
              <a:off x="1066508" y="4735710"/>
              <a:ext cx="370877" cy="8140"/>
            </a:xfrm>
            <a:custGeom>
              <a:avLst/>
              <a:gdLst/>
              <a:ahLst/>
              <a:cxnLst/>
              <a:rect l="l" t="t" r="r" b="b"/>
              <a:pathLst>
                <a:path w="6561" h="144" extrusionOk="0">
                  <a:moveTo>
                    <a:pt x="71" y="1"/>
                  </a:moveTo>
                  <a:cubicBezTo>
                    <a:pt x="36" y="1"/>
                    <a:pt x="0" y="36"/>
                    <a:pt x="0" y="72"/>
                  </a:cubicBezTo>
                  <a:cubicBezTo>
                    <a:pt x="0" y="120"/>
                    <a:pt x="36" y="143"/>
                    <a:pt x="71" y="143"/>
                  </a:cubicBezTo>
                  <a:lnTo>
                    <a:pt x="6489" y="143"/>
                  </a:lnTo>
                  <a:cubicBezTo>
                    <a:pt x="6525" y="143"/>
                    <a:pt x="6560" y="120"/>
                    <a:pt x="6560" y="72"/>
                  </a:cubicBezTo>
                  <a:cubicBezTo>
                    <a:pt x="6560" y="36"/>
                    <a:pt x="6525" y="1"/>
                    <a:pt x="648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0"/>
            <p:cNvSpPr/>
            <p:nvPr/>
          </p:nvSpPr>
          <p:spPr>
            <a:xfrm>
              <a:off x="838982" y="4789581"/>
              <a:ext cx="173031" cy="345270"/>
            </a:xfrm>
            <a:custGeom>
              <a:avLst/>
              <a:gdLst/>
              <a:ahLst/>
              <a:cxnLst/>
              <a:rect l="l" t="t" r="r" b="b"/>
              <a:pathLst>
                <a:path w="3061" h="6108" extrusionOk="0">
                  <a:moveTo>
                    <a:pt x="1" y="0"/>
                  </a:moveTo>
                  <a:lnTo>
                    <a:pt x="1" y="6108"/>
                  </a:lnTo>
                  <a:lnTo>
                    <a:pt x="1525" y="4263"/>
                  </a:lnTo>
                  <a:lnTo>
                    <a:pt x="3061" y="6108"/>
                  </a:lnTo>
                  <a:lnTo>
                    <a:pt x="3061" y="0"/>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0"/>
            <p:cNvSpPr/>
            <p:nvPr/>
          </p:nvSpPr>
          <p:spPr>
            <a:xfrm>
              <a:off x="834969" y="4785511"/>
              <a:ext cx="181114" cy="353410"/>
            </a:xfrm>
            <a:custGeom>
              <a:avLst/>
              <a:gdLst/>
              <a:ahLst/>
              <a:cxnLst/>
              <a:rect l="l" t="t" r="r" b="b"/>
              <a:pathLst>
                <a:path w="3204" h="6252" extrusionOk="0">
                  <a:moveTo>
                    <a:pt x="3048" y="144"/>
                  </a:moveTo>
                  <a:lnTo>
                    <a:pt x="3048" y="5966"/>
                  </a:lnTo>
                  <a:lnTo>
                    <a:pt x="1655" y="4287"/>
                  </a:lnTo>
                  <a:cubicBezTo>
                    <a:pt x="1643" y="4275"/>
                    <a:pt x="1620" y="4263"/>
                    <a:pt x="1596" y="4263"/>
                  </a:cubicBezTo>
                  <a:cubicBezTo>
                    <a:pt x="1572" y="4263"/>
                    <a:pt x="1560" y="4275"/>
                    <a:pt x="1536" y="4287"/>
                  </a:cubicBezTo>
                  <a:lnTo>
                    <a:pt x="143" y="5966"/>
                  </a:lnTo>
                  <a:lnTo>
                    <a:pt x="143" y="144"/>
                  </a:lnTo>
                  <a:close/>
                  <a:moveTo>
                    <a:pt x="72" y="1"/>
                  </a:moveTo>
                  <a:cubicBezTo>
                    <a:pt x="24" y="1"/>
                    <a:pt x="0" y="36"/>
                    <a:pt x="0" y="72"/>
                  </a:cubicBezTo>
                  <a:lnTo>
                    <a:pt x="0" y="6180"/>
                  </a:lnTo>
                  <a:cubicBezTo>
                    <a:pt x="0" y="6204"/>
                    <a:pt x="12" y="6240"/>
                    <a:pt x="48" y="6240"/>
                  </a:cubicBezTo>
                  <a:cubicBezTo>
                    <a:pt x="58" y="6244"/>
                    <a:pt x="70" y="6247"/>
                    <a:pt x="82" y="6247"/>
                  </a:cubicBezTo>
                  <a:cubicBezTo>
                    <a:pt x="99" y="6247"/>
                    <a:pt x="117" y="6242"/>
                    <a:pt x="131" y="6228"/>
                  </a:cubicBezTo>
                  <a:lnTo>
                    <a:pt x="1596" y="4454"/>
                  </a:lnTo>
                  <a:lnTo>
                    <a:pt x="3072" y="6228"/>
                  </a:lnTo>
                  <a:cubicBezTo>
                    <a:pt x="3084" y="6240"/>
                    <a:pt x="3108" y="6251"/>
                    <a:pt x="3132" y="6251"/>
                  </a:cubicBezTo>
                  <a:cubicBezTo>
                    <a:pt x="3132" y="6251"/>
                    <a:pt x="3144" y="6251"/>
                    <a:pt x="3155" y="6240"/>
                  </a:cubicBezTo>
                  <a:cubicBezTo>
                    <a:pt x="3179" y="6240"/>
                    <a:pt x="3203" y="6204"/>
                    <a:pt x="3203" y="6180"/>
                  </a:cubicBezTo>
                  <a:lnTo>
                    <a:pt x="3203" y="72"/>
                  </a:lnTo>
                  <a:cubicBezTo>
                    <a:pt x="3203" y="36"/>
                    <a:pt x="3167" y="1"/>
                    <a:pt x="313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0"/>
            <p:cNvSpPr/>
            <p:nvPr/>
          </p:nvSpPr>
          <p:spPr>
            <a:xfrm>
              <a:off x="862554" y="4879064"/>
              <a:ext cx="8140" cy="169017"/>
            </a:xfrm>
            <a:custGeom>
              <a:avLst/>
              <a:gdLst/>
              <a:ahLst/>
              <a:cxnLst/>
              <a:rect l="l" t="t" r="r" b="b"/>
              <a:pathLst>
                <a:path w="144" h="2990" extrusionOk="0">
                  <a:moveTo>
                    <a:pt x="72" y="1"/>
                  </a:moveTo>
                  <a:cubicBezTo>
                    <a:pt x="24" y="1"/>
                    <a:pt x="0" y="36"/>
                    <a:pt x="0" y="84"/>
                  </a:cubicBezTo>
                  <a:lnTo>
                    <a:pt x="0" y="2918"/>
                  </a:lnTo>
                  <a:cubicBezTo>
                    <a:pt x="0" y="2965"/>
                    <a:pt x="24" y="2989"/>
                    <a:pt x="72" y="2989"/>
                  </a:cubicBezTo>
                  <a:cubicBezTo>
                    <a:pt x="108" y="2989"/>
                    <a:pt x="143" y="2965"/>
                    <a:pt x="143" y="2918"/>
                  </a:cubicBezTo>
                  <a:lnTo>
                    <a:pt x="143" y="84"/>
                  </a:lnTo>
                  <a:cubicBezTo>
                    <a:pt x="143" y="36"/>
                    <a:pt x="108" y="1"/>
                    <a:pt x="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0"/>
            <p:cNvSpPr/>
            <p:nvPr/>
          </p:nvSpPr>
          <p:spPr>
            <a:xfrm>
              <a:off x="862554" y="4801000"/>
              <a:ext cx="92253" cy="56584"/>
            </a:xfrm>
            <a:custGeom>
              <a:avLst/>
              <a:gdLst/>
              <a:ahLst/>
              <a:cxnLst/>
              <a:rect l="l" t="t" r="r" b="b"/>
              <a:pathLst>
                <a:path w="1632" h="1001" extrusionOk="0">
                  <a:moveTo>
                    <a:pt x="72" y="1"/>
                  </a:moveTo>
                  <a:cubicBezTo>
                    <a:pt x="24" y="1"/>
                    <a:pt x="0" y="36"/>
                    <a:pt x="0" y="84"/>
                  </a:cubicBezTo>
                  <a:lnTo>
                    <a:pt x="0" y="917"/>
                  </a:lnTo>
                  <a:cubicBezTo>
                    <a:pt x="0" y="965"/>
                    <a:pt x="24" y="1001"/>
                    <a:pt x="72" y="1001"/>
                  </a:cubicBezTo>
                  <a:cubicBezTo>
                    <a:pt x="108" y="1001"/>
                    <a:pt x="143" y="965"/>
                    <a:pt x="143" y="917"/>
                  </a:cubicBezTo>
                  <a:lnTo>
                    <a:pt x="143" y="155"/>
                  </a:lnTo>
                  <a:lnTo>
                    <a:pt x="1560" y="155"/>
                  </a:lnTo>
                  <a:cubicBezTo>
                    <a:pt x="1596" y="155"/>
                    <a:pt x="1632" y="120"/>
                    <a:pt x="1632" y="84"/>
                  </a:cubicBezTo>
                  <a:cubicBezTo>
                    <a:pt x="1632" y="36"/>
                    <a:pt x="1596" y="1"/>
                    <a:pt x="15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0"/>
            <p:cNvSpPr/>
            <p:nvPr/>
          </p:nvSpPr>
          <p:spPr>
            <a:xfrm>
              <a:off x="252785" y="4238324"/>
              <a:ext cx="2033294" cy="380317"/>
            </a:xfrm>
            <a:custGeom>
              <a:avLst/>
              <a:gdLst/>
              <a:ahLst/>
              <a:cxnLst/>
              <a:rect l="l" t="t" r="r" b="b"/>
              <a:pathLst>
                <a:path w="35970" h="6728" extrusionOk="0">
                  <a:moveTo>
                    <a:pt x="3334" y="1"/>
                  </a:moveTo>
                  <a:cubicBezTo>
                    <a:pt x="1489" y="1"/>
                    <a:pt x="0" y="1489"/>
                    <a:pt x="0" y="3323"/>
                  </a:cubicBezTo>
                  <a:lnTo>
                    <a:pt x="0" y="3394"/>
                  </a:lnTo>
                  <a:cubicBezTo>
                    <a:pt x="0" y="5240"/>
                    <a:pt x="1489" y="6728"/>
                    <a:pt x="3334" y="6728"/>
                  </a:cubicBezTo>
                  <a:lnTo>
                    <a:pt x="35969" y="6728"/>
                  </a:lnTo>
                  <a:lnTo>
                    <a:pt x="3596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0"/>
            <p:cNvSpPr/>
            <p:nvPr/>
          </p:nvSpPr>
          <p:spPr>
            <a:xfrm>
              <a:off x="248714" y="4233632"/>
              <a:ext cx="2041378" cy="389079"/>
            </a:xfrm>
            <a:custGeom>
              <a:avLst/>
              <a:gdLst/>
              <a:ahLst/>
              <a:cxnLst/>
              <a:rect l="l" t="t" r="r" b="b"/>
              <a:pathLst>
                <a:path w="36113" h="6883" extrusionOk="0">
                  <a:moveTo>
                    <a:pt x="35958" y="155"/>
                  </a:moveTo>
                  <a:lnTo>
                    <a:pt x="35958" y="6739"/>
                  </a:lnTo>
                  <a:lnTo>
                    <a:pt x="3406" y="6739"/>
                  </a:lnTo>
                  <a:cubicBezTo>
                    <a:pt x="1608" y="6739"/>
                    <a:pt x="144" y="5275"/>
                    <a:pt x="144" y="3477"/>
                  </a:cubicBezTo>
                  <a:lnTo>
                    <a:pt x="144" y="3406"/>
                  </a:lnTo>
                  <a:cubicBezTo>
                    <a:pt x="144" y="1620"/>
                    <a:pt x="1608" y="155"/>
                    <a:pt x="3406" y="155"/>
                  </a:cubicBezTo>
                  <a:close/>
                  <a:moveTo>
                    <a:pt x="3406" y="1"/>
                  </a:moveTo>
                  <a:cubicBezTo>
                    <a:pt x="1525" y="1"/>
                    <a:pt x="1" y="1536"/>
                    <a:pt x="1" y="3406"/>
                  </a:cubicBezTo>
                  <a:lnTo>
                    <a:pt x="1" y="3477"/>
                  </a:lnTo>
                  <a:cubicBezTo>
                    <a:pt x="1" y="5358"/>
                    <a:pt x="1525" y="6882"/>
                    <a:pt x="3406" y="6882"/>
                  </a:cubicBezTo>
                  <a:lnTo>
                    <a:pt x="36041" y="6882"/>
                  </a:lnTo>
                  <a:cubicBezTo>
                    <a:pt x="36077" y="6882"/>
                    <a:pt x="36113" y="6847"/>
                    <a:pt x="36113" y="6811"/>
                  </a:cubicBezTo>
                  <a:lnTo>
                    <a:pt x="36113" y="84"/>
                  </a:lnTo>
                  <a:cubicBezTo>
                    <a:pt x="36113" y="36"/>
                    <a:pt x="36077" y="1"/>
                    <a:pt x="360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0"/>
            <p:cNvSpPr/>
            <p:nvPr/>
          </p:nvSpPr>
          <p:spPr>
            <a:xfrm>
              <a:off x="211745" y="4201355"/>
              <a:ext cx="2105932" cy="454312"/>
            </a:xfrm>
            <a:custGeom>
              <a:avLst/>
              <a:gdLst/>
              <a:ahLst/>
              <a:cxnLst/>
              <a:rect l="l" t="t" r="r" b="b"/>
              <a:pathLst>
                <a:path w="37255" h="8037" extrusionOk="0">
                  <a:moveTo>
                    <a:pt x="4024" y="0"/>
                  </a:moveTo>
                  <a:cubicBezTo>
                    <a:pt x="1798" y="0"/>
                    <a:pt x="0" y="1798"/>
                    <a:pt x="0" y="4012"/>
                  </a:cubicBezTo>
                  <a:cubicBezTo>
                    <a:pt x="0" y="6239"/>
                    <a:pt x="1810" y="8037"/>
                    <a:pt x="4024" y="8037"/>
                  </a:cubicBezTo>
                  <a:lnTo>
                    <a:pt x="37255" y="8037"/>
                  </a:lnTo>
                  <a:lnTo>
                    <a:pt x="37255" y="7382"/>
                  </a:lnTo>
                  <a:lnTo>
                    <a:pt x="4060" y="7382"/>
                  </a:lnTo>
                  <a:cubicBezTo>
                    <a:pt x="2215" y="7382"/>
                    <a:pt x="726" y="5882"/>
                    <a:pt x="726" y="4048"/>
                  </a:cubicBezTo>
                  <a:lnTo>
                    <a:pt x="726" y="3977"/>
                  </a:lnTo>
                  <a:cubicBezTo>
                    <a:pt x="726" y="2143"/>
                    <a:pt x="2215" y="655"/>
                    <a:pt x="4060" y="655"/>
                  </a:cubicBezTo>
                  <a:lnTo>
                    <a:pt x="37255" y="655"/>
                  </a:lnTo>
                  <a:lnTo>
                    <a:pt x="37255"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0"/>
            <p:cNvSpPr/>
            <p:nvPr/>
          </p:nvSpPr>
          <p:spPr>
            <a:xfrm>
              <a:off x="207675" y="4196607"/>
              <a:ext cx="2114072" cy="463130"/>
            </a:xfrm>
            <a:custGeom>
              <a:avLst/>
              <a:gdLst/>
              <a:ahLst/>
              <a:cxnLst/>
              <a:rect l="l" t="t" r="r" b="b"/>
              <a:pathLst>
                <a:path w="37399" h="8193" extrusionOk="0">
                  <a:moveTo>
                    <a:pt x="37255" y="156"/>
                  </a:moveTo>
                  <a:lnTo>
                    <a:pt x="37255" y="656"/>
                  </a:lnTo>
                  <a:lnTo>
                    <a:pt x="4132" y="656"/>
                  </a:lnTo>
                  <a:cubicBezTo>
                    <a:pt x="2251" y="656"/>
                    <a:pt x="727" y="2191"/>
                    <a:pt x="727" y="4061"/>
                  </a:cubicBezTo>
                  <a:lnTo>
                    <a:pt x="727" y="4132"/>
                  </a:lnTo>
                  <a:cubicBezTo>
                    <a:pt x="727" y="6013"/>
                    <a:pt x="2251" y="7537"/>
                    <a:pt x="4132" y="7537"/>
                  </a:cubicBezTo>
                  <a:lnTo>
                    <a:pt x="37255" y="7537"/>
                  </a:lnTo>
                  <a:lnTo>
                    <a:pt x="37255" y="8037"/>
                  </a:lnTo>
                  <a:lnTo>
                    <a:pt x="4096" y="8037"/>
                  </a:lnTo>
                  <a:cubicBezTo>
                    <a:pt x="1918" y="8037"/>
                    <a:pt x="155" y="6275"/>
                    <a:pt x="155" y="4096"/>
                  </a:cubicBezTo>
                  <a:cubicBezTo>
                    <a:pt x="155" y="1930"/>
                    <a:pt x="1918" y="156"/>
                    <a:pt x="4096" y="156"/>
                  </a:cubicBezTo>
                  <a:close/>
                  <a:moveTo>
                    <a:pt x="4096" y="1"/>
                  </a:moveTo>
                  <a:cubicBezTo>
                    <a:pt x="1834" y="1"/>
                    <a:pt x="1" y="1846"/>
                    <a:pt x="1" y="4096"/>
                  </a:cubicBezTo>
                  <a:cubicBezTo>
                    <a:pt x="1" y="6359"/>
                    <a:pt x="1834" y="8192"/>
                    <a:pt x="4096" y="8192"/>
                  </a:cubicBezTo>
                  <a:lnTo>
                    <a:pt x="37327" y="8192"/>
                  </a:lnTo>
                  <a:cubicBezTo>
                    <a:pt x="37362" y="8192"/>
                    <a:pt x="37398" y="8156"/>
                    <a:pt x="37398" y="8121"/>
                  </a:cubicBezTo>
                  <a:lnTo>
                    <a:pt x="37398" y="7466"/>
                  </a:lnTo>
                  <a:cubicBezTo>
                    <a:pt x="37398" y="7418"/>
                    <a:pt x="37362" y="7383"/>
                    <a:pt x="37327" y="7383"/>
                  </a:cubicBezTo>
                  <a:lnTo>
                    <a:pt x="4132" y="7383"/>
                  </a:lnTo>
                  <a:cubicBezTo>
                    <a:pt x="2334" y="7383"/>
                    <a:pt x="870" y="5930"/>
                    <a:pt x="870" y="4132"/>
                  </a:cubicBezTo>
                  <a:lnTo>
                    <a:pt x="870" y="4061"/>
                  </a:lnTo>
                  <a:cubicBezTo>
                    <a:pt x="870" y="2275"/>
                    <a:pt x="2334" y="810"/>
                    <a:pt x="4132" y="810"/>
                  </a:cubicBezTo>
                  <a:lnTo>
                    <a:pt x="37327" y="810"/>
                  </a:lnTo>
                  <a:cubicBezTo>
                    <a:pt x="37362" y="810"/>
                    <a:pt x="37398" y="775"/>
                    <a:pt x="37398" y="739"/>
                  </a:cubicBezTo>
                  <a:lnTo>
                    <a:pt x="37398" y="84"/>
                  </a:lnTo>
                  <a:cubicBezTo>
                    <a:pt x="37398" y="36"/>
                    <a:pt x="37362" y="1"/>
                    <a:pt x="3732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0"/>
            <p:cNvSpPr/>
            <p:nvPr/>
          </p:nvSpPr>
          <p:spPr>
            <a:xfrm>
              <a:off x="1348471" y="4618585"/>
              <a:ext cx="969221" cy="37082"/>
            </a:xfrm>
            <a:custGeom>
              <a:avLst/>
              <a:gdLst/>
              <a:ahLst/>
              <a:cxnLst/>
              <a:rect l="l" t="t" r="r" b="b"/>
              <a:pathLst>
                <a:path w="17146" h="656" extrusionOk="0">
                  <a:moveTo>
                    <a:pt x="394" y="1"/>
                  </a:moveTo>
                  <a:lnTo>
                    <a:pt x="1" y="656"/>
                  </a:lnTo>
                  <a:lnTo>
                    <a:pt x="17146" y="656"/>
                  </a:lnTo>
                  <a:lnTo>
                    <a:pt x="1714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0"/>
            <p:cNvSpPr/>
            <p:nvPr/>
          </p:nvSpPr>
          <p:spPr>
            <a:xfrm>
              <a:off x="1343779" y="4614572"/>
              <a:ext cx="977982" cy="45165"/>
            </a:xfrm>
            <a:custGeom>
              <a:avLst/>
              <a:gdLst/>
              <a:ahLst/>
              <a:cxnLst/>
              <a:rect l="l" t="t" r="r" b="b"/>
              <a:pathLst>
                <a:path w="17301" h="799" extrusionOk="0">
                  <a:moveTo>
                    <a:pt x="17157" y="143"/>
                  </a:moveTo>
                  <a:lnTo>
                    <a:pt x="17157" y="643"/>
                  </a:lnTo>
                  <a:lnTo>
                    <a:pt x="215" y="643"/>
                  </a:lnTo>
                  <a:lnTo>
                    <a:pt x="524" y="143"/>
                  </a:lnTo>
                  <a:close/>
                  <a:moveTo>
                    <a:pt x="477" y="0"/>
                  </a:moveTo>
                  <a:cubicBezTo>
                    <a:pt x="453" y="0"/>
                    <a:pt x="429" y="12"/>
                    <a:pt x="417" y="36"/>
                  </a:cubicBezTo>
                  <a:lnTo>
                    <a:pt x="12" y="679"/>
                  </a:lnTo>
                  <a:cubicBezTo>
                    <a:pt x="0" y="703"/>
                    <a:pt x="0" y="739"/>
                    <a:pt x="12" y="762"/>
                  </a:cubicBezTo>
                  <a:cubicBezTo>
                    <a:pt x="24" y="786"/>
                    <a:pt x="48" y="798"/>
                    <a:pt x="84" y="798"/>
                  </a:cubicBezTo>
                  <a:lnTo>
                    <a:pt x="17229" y="798"/>
                  </a:lnTo>
                  <a:cubicBezTo>
                    <a:pt x="17264" y="798"/>
                    <a:pt x="17300" y="762"/>
                    <a:pt x="17300" y="727"/>
                  </a:cubicBezTo>
                  <a:lnTo>
                    <a:pt x="17300" y="72"/>
                  </a:lnTo>
                  <a:cubicBezTo>
                    <a:pt x="17300" y="24"/>
                    <a:pt x="17264" y="0"/>
                    <a:pt x="1722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0"/>
            <p:cNvSpPr/>
            <p:nvPr/>
          </p:nvSpPr>
          <p:spPr>
            <a:xfrm>
              <a:off x="1602226" y="4201355"/>
              <a:ext cx="715469" cy="37026"/>
            </a:xfrm>
            <a:custGeom>
              <a:avLst/>
              <a:gdLst/>
              <a:ahLst/>
              <a:cxnLst/>
              <a:rect l="l" t="t" r="r" b="b"/>
              <a:pathLst>
                <a:path w="12657" h="655" extrusionOk="0">
                  <a:moveTo>
                    <a:pt x="405" y="0"/>
                  </a:moveTo>
                  <a:lnTo>
                    <a:pt x="0" y="655"/>
                  </a:lnTo>
                  <a:lnTo>
                    <a:pt x="12657" y="655"/>
                  </a:lnTo>
                  <a:lnTo>
                    <a:pt x="1265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0"/>
            <p:cNvSpPr/>
            <p:nvPr/>
          </p:nvSpPr>
          <p:spPr>
            <a:xfrm>
              <a:off x="1598156" y="4197285"/>
              <a:ext cx="723609" cy="45165"/>
            </a:xfrm>
            <a:custGeom>
              <a:avLst/>
              <a:gdLst/>
              <a:ahLst/>
              <a:cxnLst/>
              <a:rect l="l" t="t" r="r" b="b"/>
              <a:pathLst>
                <a:path w="12801" h="799" extrusionOk="0">
                  <a:moveTo>
                    <a:pt x="12657" y="144"/>
                  </a:moveTo>
                  <a:lnTo>
                    <a:pt x="12657" y="644"/>
                  </a:lnTo>
                  <a:lnTo>
                    <a:pt x="215" y="644"/>
                  </a:lnTo>
                  <a:lnTo>
                    <a:pt x="513" y="144"/>
                  </a:lnTo>
                  <a:close/>
                  <a:moveTo>
                    <a:pt x="477" y="1"/>
                  </a:moveTo>
                  <a:cubicBezTo>
                    <a:pt x="442" y="1"/>
                    <a:pt x="418" y="13"/>
                    <a:pt x="406" y="36"/>
                  </a:cubicBezTo>
                  <a:lnTo>
                    <a:pt x="13" y="691"/>
                  </a:lnTo>
                  <a:cubicBezTo>
                    <a:pt x="1" y="703"/>
                    <a:pt x="1" y="739"/>
                    <a:pt x="13" y="763"/>
                  </a:cubicBezTo>
                  <a:cubicBezTo>
                    <a:pt x="25" y="786"/>
                    <a:pt x="49" y="798"/>
                    <a:pt x="72" y="798"/>
                  </a:cubicBezTo>
                  <a:lnTo>
                    <a:pt x="12729" y="798"/>
                  </a:lnTo>
                  <a:cubicBezTo>
                    <a:pt x="12764" y="798"/>
                    <a:pt x="12800" y="763"/>
                    <a:pt x="12800" y="727"/>
                  </a:cubicBezTo>
                  <a:lnTo>
                    <a:pt x="12800" y="72"/>
                  </a:lnTo>
                  <a:cubicBezTo>
                    <a:pt x="12800" y="24"/>
                    <a:pt x="12764" y="1"/>
                    <a:pt x="1272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0"/>
            <p:cNvSpPr/>
            <p:nvPr/>
          </p:nvSpPr>
          <p:spPr>
            <a:xfrm>
              <a:off x="1366673" y="4315089"/>
              <a:ext cx="465787" cy="8762"/>
            </a:xfrm>
            <a:custGeom>
              <a:avLst/>
              <a:gdLst/>
              <a:ahLst/>
              <a:cxnLst/>
              <a:rect l="l" t="t" r="r" b="b"/>
              <a:pathLst>
                <a:path w="8240" h="155" extrusionOk="0">
                  <a:moveTo>
                    <a:pt x="72" y="0"/>
                  </a:moveTo>
                  <a:cubicBezTo>
                    <a:pt x="36" y="0"/>
                    <a:pt x="0" y="36"/>
                    <a:pt x="0" y="72"/>
                  </a:cubicBezTo>
                  <a:cubicBezTo>
                    <a:pt x="0" y="119"/>
                    <a:pt x="36" y="155"/>
                    <a:pt x="72" y="155"/>
                  </a:cubicBezTo>
                  <a:lnTo>
                    <a:pt x="8168" y="155"/>
                  </a:lnTo>
                  <a:cubicBezTo>
                    <a:pt x="8204" y="155"/>
                    <a:pt x="8239" y="119"/>
                    <a:pt x="8239" y="72"/>
                  </a:cubicBezTo>
                  <a:cubicBezTo>
                    <a:pt x="8239" y="36"/>
                    <a:pt x="8204" y="0"/>
                    <a:pt x="81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0"/>
            <p:cNvSpPr/>
            <p:nvPr/>
          </p:nvSpPr>
          <p:spPr>
            <a:xfrm>
              <a:off x="681495" y="4315089"/>
              <a:ext cx="566745" cy="8762"/>
            </a:xfrm>
            <a:custGeom>
              <a:avLst/>
              <a:gdLst/>
              <a:ahLst/>
              <a:cxnLst/>
              <a:rect l="l" t="t" r="r" b="b"/>
              <a:pathLst>
                <a:path w="10026" h="155" extrusionOk="0">
                  <a:moveTo>
                    <a:pt x="72" y="0"/>
                  </a:moveTo>
                  <a:cubicBezTo>
                    <a:pt x="36" y="0"/>
                    <a:pt x="1" y="36"/>
                    <a:pt x="1" y="72"/>
                  </a:cubicBezTo>
                  <a:cubicBezTo>
                    <a:pt x="1" y="119"/>
                    <a:pt x="36" y="155"/>
                    <a:pt x="72" y="155"/>
                  </a:cubicBezTo>
                  <a:lnTo>
                    <a:pt x="9942" y="155"/>
                  </a:lnTo>
                  <a:cubicBezTo>
                    <a:pt x="9990" y="155"/>
                    <a:pt x="10026" y="119"/>
                    <a:pt x="10026" y="72"/>
                  </a:cubicBezTo>
                  <a:cubicBezTo>
                    <a:pt x="10026" y="36"/>
                    <a:pt x="9990" y="0"/>
                    <a:pt x="99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0"/>
            <p:cNvSpPr/>
            <p:nvPr/>
          </p:nvSpPr>
          <p:spPr>
            <a:xfrm>
              <a:off x="1101499" y="4453694"/>
              <a:ext cx="712755" cy="8818"/>
            </a:xfrm>
            <a:custGeom>
              <a:avLst/>
              <a:gdLst/>
              <a:ahLst/>
              <a:cxnLst/>
              <a:rect l="l" t="t" r="r" b="b"/>
              <a:pathLst>
                <a:path w="12609" h="156" extrusionOk="0">
                  <a:moveTo>
                    <a:pt x="72" y="1"/>
                  </a:moveTo>
                  <a:cubicBezTo>
                    <a:pt x="24" y="1"/>
                    <a:pt x="0" y="37"/>
                    <a:pt x="0" y="84"/>
                  </a:cubicBezTo>
                  <a:cubicBezTo>
                    <a:pt x="0" y="120"/>
                    <a:pt x="24" y="156"/>
                    <a:pt x="72" y="156"/>
                  </a:cubicBezTo>
                  <a:lnTo>
                    <a:pt x="12537" y="156"/>
                  </a:lnTo>
                  <a:cubicBezTo>
                    <a:pt x="12573" y="156"/>
                    <a:pt x="12609" y="120"/>
                    <a:pt x="12609" y="84"/>
                  </a:cubicBezTo>
                  <a:cubicBezTo>
                    <a:pt x="12609" y="37"/>
                    <a:pt x="12573" y="1"/>
                    <a:pt x="1253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0"/>
            <p:cNvSpPr/>
            <p:nvPr/>
          </p:nvSpPr>
          <p:spPr>
            <a:xfrm>
              <a:off x="427796" y="4453694"/>
              <a:ext cx="565388" cy="8818"/>
            </a:xfrm>
            <a:custGeom>
              <a:avLst/>
              <a:gdLst/>
              <a:ahLst/>
              <a:cxnLst/>
              <a:rect l="l" t="t" r="r" b="b"/>
              <a:pathLst>
                <a:path w="10002" h="156" extrusionOk="0">
                  <a:moveTo>
                    <a:pt x="83" y="1"/>
                  </a:moveTo>
                  <a:cubicBezTo>
                    <a:pt x="36" y="1"/>
                    <a:pt x="0" y="37"/>
                    <a:pt x="0" y="84"/>
                  </a:cubicBezTo>
                  <a:cubicBezTo>
                    <a:pt x="0" y="120"/>
                    <a:pt x="36" y="156"/>
                    <a:pt x="83" y="156"/>
                  </a:cubicBezTo>
                  <a:lnTo>
                    <a:pt x="9918" y="156"/>
                  </a:lnTo>
                  <a:cubicBezTo>
                    <a:pt x="9966" y="156"/>
                    <a:pt x="10001" y="120"/>
                    <a:pt x="10001" y="84"/>
                  </a:cubicBezTo>
                  <a:cubicBezTo>
                    <a:pt x="10001" y="37"/>
                    <a:pt x="9966" y="1"/>
                    <a:pt x="991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0"/>
            <p:cNvSpPr/>
            <p:nvPr/>
          </p:nvSpPr>
          <p:spPr>
            <a:xfrm>
              <a:off x="1038866" y="4531137"/>
              <a:ext cx="706085" cy="8762"/>
            </a:xfrm>
            <a:custGeom>
              <a:avLst/>
              <a:gdLst/>
              <a:ahLst/>
              <a:cxnLst/>
              <a:rect l="l" t="t" r="r" b="b"/>
              <a:pathLst>
                <a:path w="12491" h="155" extrusionOk="0">
                  <a:moveTo>
                    <a:pt x="72" y="0"/>
                  </a:moveTo>
                  <a:cubicBezTo>
                    <a:pt x="37" y="0"/>
                    <a:pt x="1" y="36"/>
                    <a:pt x="1" y="72"/>
                  </a:cubicBezTo>
                  <a:cubicBezTo>
                    <a:pt x="1" y="119"/>
                    <a:pt x="37" y="155"/>
                    <a:pt x="72" y="155"/>
                  </a:cubicBezTo>
                  <a:lnTo>
                    <a:pt x="12419" y="155"/>
                  </a:lnTo>
                  <a:cubicBezTo>
                    <a:pt x="12455" y="155"/>
                    <a:pt x="12491" y="119"/>
                    <a:pt x="12491" y="72"/>
                  </a:cubicBezTo>
                  <a:cubicBezTo>
                    <a:pt x="12491" y="36"/>
                    <a:pt x="12467" y="0"/>
                    <a:pt x="124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0"/>
            <p:cNvSpPr/>
            <p:nvPr/>
          </p:nvSpPr>
          <p:spPr>
            <a:xfrm>
              <a:off x="568438" y="4387783"/>
              <a:ext cx="168282" cy="444928"/>
            </a:xfrm>
            <a:custGeom>
              <a:avLst/>
              <a:gdLst/>
              <a:ahLst/>
              <a:cxnLst/>
              <a:rect l="l" t="t" r="r" b="b"/>
              <a:pathLst>
                <a:path w="2977" h="7871" extrusionOk="0">
                  <a:moveTo>
                    <a:pt x="0" y="0"/>
                  </a:moveTo>
                  <a:lnTo>
                    <a:pt x="0" y="7870"/>
                  </a:lnTo>
                  <a:lnTo>
                    <a:pt x="1489" y="6025"/>
                  </a:lnTo>
                  <a:lnTo>
                    <a:pt x="2977" y="7870"/>
                  </a:lnTo>
                  <a:lnTo>
                    <a:pt x="2977"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0"/>
            <p:cNvSpPr/>
            <p:nvPr/>
          </p:nvSpPr>
          <p:spPr>
            <a:xfrm>
              <a:off x="564368" y="4383713"/>
              <a:ext cx="176422" cy="453011"/>
            </a:xfrm>
            <a:custGeom>
              <a:avLst/>
              <a:gdLst/>
              <a:ahLst/>
              <a:cxnLst/>
              <a:rect l="l" t="t" r="r" b="b"/>
              <a:pathLst>
                <a:path w="3121" h="8014" extrusionOk="0">
                  <a:moveTo>
                    <a:pt x="2978" y="144"/>
                  </a:moveTo>
                  <a:lnTo>
                    <a:pt x="2978" y="7728"/>
                  </a:lnTo>
                  <a:lnTo>
                    <a:pt x="1620" y="6049"/>
                  </a:lnTo>
                  <a:cubicBezTo>
                    <a:pt x="1608" y="6037"/>
                    <a:pt x="1585" y="6025"/>
                    <a:pt x="1561" y="6025"/>
                  </a:cubicBezTo>
                  <a:cubicBezTo>
                    <a:pt x="1537" y="6025"/>
                    <a:pt x="1513" y="6037"/>
                    <a:pt x="1501" y="6049"/>
                  </a:cubicBezTo>
                  <a:lnTo>
                    <a:pt x="144" y="7728"/>
                  </a:lnTo>
                  <a:lnTo>
                    <a:pt x="144" y="144"/>
                  </a:lnTo>
                  <a:close/>
                  <a:moveTo>
                    <a:pt x="72" y="1"/>
                  </a:moveTo>
                  <a:cubicBezTo>
                    <a:pt x="25" y="1"/>
                    <a:pt x="1" y="36"/>
                    <a:pt x="1" y="72"/>
                  </a:cubicBezTo>
                  <a:lnTo>
                    <a:pt x="1" y="7942"/>
                  </a:lnTo>
                  <a:cubicBezTo>
                    <a:pt x="1" y="7966"/>
                    <a:pt x="13" y="8002"/>
                    <a:pt x="49" y="8014"/>
                  </a:cubicBezTo>
                  <a:cubicBezTo>
                    <a:pt x="72" y="8014"/>
                    <a:pt x="108" y="8014"/>
                    <a:pt x="132" y="7990"/>
                  </a:cubicBezTo>
                  <a:lnTo>
                    <a:pt x="1561" y="6216"/>
                  </a:lnTo>
                  <a:lnTo>
                    <a:pt x="2989" y="7990"/>
                  </a:lnTo>
                  <a:cubicBezTo>
                    <a:pt x="3013" y="8002"/>
                    <a:pt x="3025" y="8014"/>
                    <a:pt x="3049" y="8014"/>
                  </a:cubicBezTo>
                  <a:lnTo>
                    <a:pt x="3073" y="8014"/>
                  </a:lnTo>
                  <a:cubicBezTo>
                    <a:pt x="3109" y="8002"/>
                    <a:pt x="3120" y="7966"/>
                    <a:pt x="3120" y="7942"/>
                  </a:cubicBezTo>
                  <a:lnTo>
                    <a:pt x="3120" y="72"/>
                  </a:lnTo>
                  <a:cubicBezTo>
                    <a:pt x="3120" y="36"/>
                    <a:pt x="3097" y="1"/>
                    <a:pt x="304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0"/>
            <p:cNvSpPr/>
            <p:nvPr/>
          </p:nvSpPr>
          <p:spPr>
            <a:xfrm>
              <a:off x="706423" y="4636109"/>
              <a:ext cx="8140" cy="61276"/>
            </a:xfrm>
            <a:custGeom>
              <a:avLst/>
              <a:gdLst/>
              <a:ahLst/>
              <a:cxnLst/>
              <a:rect l="l" t="t" r="r" b="b"/>
              <a:pathLst>
                <a:path w="144" h="1084" extrusionOk="0">
                  <a:moveTo>
                    <a:pt x="72" y="0"/>
                  </a:moveTo>
                  <a:cubicBezTo>
                    <a:pt x="36" y="0"/>
                    <a:pt x="0" y="36"/>
                    <a:pt x="0" y="84"/>
                  </a:cubicBezTo>
                  <a:lnTo>
                    <a:pt x="0" y="1013"/>
                  </a:lnTo>
                  <a:cubicBezTo>
                    <a:pt x="0" y="1060"/>
                    <a:pt x="36" y="1084"/>
                    <a:pt x="72" y="1084"/>
                  </a:cubicBezTo>
                  <a:cubicBezTo>
                    <a:pt x="119" y="1084"/>
                    <a:pt x="143" y="1060"/>
                    <a:pt x="143" y="1013"/>
                  </a:cubicBezTo>
                  <a:lnTo>
                    <a:pt x="143" y="84"/>
                  </a:lnTo>
                  <a:cubicBezTo>
                    <a:pt x="143" y="36"/>
                    <a:pt x="119" y="0"/>
                    <a:pt x="7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0"/>
            <p:cNvSpPr/>
            <p:nvPr/>
          </p:nvSpPr>
          <p:spPr>
            <a:xfrm>
              <a:off x="633728" y="4402593"/>
              <a:ext cx="80834" cy="212035"/>
            </a:xfrm>
            <a:custGeom>
              <a:avLst/>
              <a:gdLst/>
              <a:ahLst/>
              <a:cxnLst/>
              <a:rect l="l" t="t" r="r" b="b"/>
              <a:pathLst>
                <a:path w="1430" h="3751" extrusionOk="0">
                  <a:moveTo>
                    <a:pt x="72" y="0"/>
                  </a:moveTo>
                  <a:cubicBezTo>
                    <a:pt x="24" y="0"/>
                    <a:pt x="0" y="36"/>
                    <a:pt x="0" y="83"/>
                  </a:cubicBezTo>
                  <a:cubicBezTo>
                    <a:pt x="0" y="119"/>
                    <a:pt x="24" y="155"/>
                    <a:pt x="72" y="155"/>
                  </a:cubicBezTo>
                  <a:lnTo>
                    <a:pt x="1286" y="155"/>
                  </a:lnTo>
                  <a:lnTo>
                    <a:pt x="1286" y="3667"/>
                  </a:lnTo>
                  <a:cubicBezTo>
                    <a:pt x="1286" y="3715"/>
                    <a:pt x="1322" y="3750"/>
                    <a:pt x="1358" y="3750"/>
                  </a:cubicBezTo>
                  <a:cubicBezTo>
                    <a:pt x="1405" y="3750"/>
                    <a:pt x="1429" y="3715"/>
                    <a:pt x="1429" y="3667"/>
                  </a:cubicBezTo>
                  <a:lnTo>
                    <a:pt x="1429" y="83"/>
                  </a:lnTo>
                  <a:cubicBezTo>
                    <a:pt x="1429" y="36"/>
                    <a:pt x="1405" y="0"/>
                    <a:pt x="135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743;p29">
            <a:extLst>
              <a:ext uri="{FF2B5EF4-FFF2-40B4-BE49-F238E27FC236}">
                <a16:creationId xmlns:a16="http://schemas.microsoft.com/office/drawing/2014/main" id="{05AA4FBC-935A-2C41-9458-6C0970A5F74B}"/>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marL="114300" indent="0" algn="l">
              <a:lnSpc>
                <a:spcPct val="150000"/>
              </a:lnSpc>
            </a:pPr>
            <a:r>
              <a:rPr lang="en-US" sz="2400" dirty="0"/>
              <a:t>In the case of a calculator for example:</a:t>
            </a:r>
          </a:p>
          <a:p>
            <a:pPr algn="l">
              <a:lnSpc>
                <a:spcPct val="150000"/>
              </a:lnSpc>
              <a:buFont typeface="Arial" panose="020B0604020202020204" pitchFamily="34" charset="0"/>
              <a:buChar char="•"/>
            </a:pPr>
            <a:r>
              <a:rPr lang="en-US" sz="2400" dirty="0"/>
              <a:t>We know that it adds numbers together</a:t>
            </a:r>
          </a:p>
          <a:p>
            <a:pPr algn="l">
              <a:lnSpc>
                <a:spcPct val="150000"/>
              </a:lnSpc>
              <a:buFont typeface="Arial" panose="020B0604020202020204" pitchFamily="34" charset="0"/>
              <a:buChar char="•"/>
            </a:pPr>
            <a:r>
              <a:rPr lang="en-US" sz="2400" dirty="0"/>
              <a:t>It does so through binary codes, circuits, and wires</a:t>
            </a:r>
          </a:p>
          <a:p>
            <a:pPr algn="l">
              <a:lnSpc>
                <a:spcPct val="150000"/>
              </a:lnSpc>
              <a:buFont typeface="Arial" panose="020B0604020202020204" pitchFamily="34" charset="0"/>
              <a:buChar char="•"/>
            </a:pPr>
            <a:r>
              <a:rPr lang="en-US" sz="2400" dirty="0"/>
              <a:t>It does this by passing electrical current and opening/closing transistors  </a:t>
            </a:r>
          </a:p>
          <a:p>
            <a:pPr algn="l">
              <a:lnSpc>
                <a:spcPct val="150000"/>
              </a:lnSpc>
              <a:buFont typeface="Arial" panose="020B0604020202020204" pitchFamily="34" charset="0"/>
              <a:buChar char="•"/>
            </a:pPr>
            <a:endParaRPr lang="en-US" sz="2400" dirty="0"/>
          </a:p>
        </p:txBody>
      </p:sp>
    </p:spTree>
    <p:extLst>
      <p:ext uri="{BB962C8B-B14F-4D97-AF65-F5344CB8AC3E}">
        <p14:creationId xmlns:p14="http://schemas.microsoft.com/office/powerpoint/2010/main" val="2354749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Marr’s Three levels of analysis</a:t>
            </a:r>
          </a:p>
        </p:txBody>
      </p:sp>
      <p:sp>
        <p:nvSpPr>
          <p:cNvPr id="3" name="Content Placeholder 2"/>
          <p:cNvSpPr>
            <a:spLocks noGrp="1"/>
          </p:cNvSpPr>
          <p:nvPr>
            <p:ph idx="4294967295"/>
          </p:nvPr>
        </p:nvSpPr>
        <p:spPr>
          <a:xfrm>
            <a:off x="622300" y="1303600"/>
            <a:ext cx="7297199" cy="3416300"/>
          </a:xfrm>
        </p:spPr>
        <p:txBody>
          <a:bodyPr/>
          <a:lstStyle/>
          <a:p>
            <a:r>
              <a:rPr lang="en-US" b="1" dirty="0"/>
              <a:t>Computational</a:t>
            </a:r>
          </a:p>
          <a:p>
            <a:pPr marL="114300" indent="0">
              <a:buNone/>
            </a:pPr>
            <a:r>
              <a:rPr lang="en-US" dirty="0"/>
              <a:t>What is the goal of the computation, why is it appropriate, and what strategy is used to carry it out?</a:t>
            </a:r>
          </a:p>
          <a:p>
            <a:pPr marL="114300" indent="0">
              <a:buNone/>
            </a:pPr>
            <a:endParaRPr lang="en-US" dirty="0"/>
          </a:p>
          <a:p>
            <a:r>
              <a:rPr lang="en-US" b="1" dirty="0"/>
              <a:t>Representational / Algorithmic</a:t>
            </a:r>
          </a:p>
          <a:p>
            <a:pPr marL="114300" indent="0">
              <a:buNone/>
            </a:pPr>
            <a:r>
              <a:rPr lang="en-US" dirty="0"/>
              <a:t>How can this computational theory be implemented? What is the representation of the inputs and outputs, and what is the algorithm for the transformation?</a:t>
            </a:r>
          </a:p>
          <a:p>
            <a:pPr marL="114300" indent="0">
              <a:buNone/>
            </a:pPr>
            <a:endParaRPr lang="en-US" dirty="0"/>
          </a:p>
          <a:p>
            <a:r>
              <a:rPr lang="en-US" b="1" dirty="0"/>
              <a:t>Hardware Implementation</a:t>
            </a:r>
          </a:p>
          <a:p>
            <a:pPr marL="114300" indent="0">
              <a:buNone/>
            </a:pPr>
            <a:r>
              <a:rPr lang="en-US" dirty="0"/>
              <a:t>How can the representation and algorithm be realized physically?</a:t>
            </a:r>
          </a:p>
        </p:txBody>
      </p:sp>
    </p:spTree>
    <p:extLst>
      <p:ext uri="{BB962C8B-B14F-4D97-AF65-F5344CB8AC3E}">
        <p14:creationId xmlns:p14="http://schemas.microsoft.com/office/powerpoint/2010/main" val="4026202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6" end="6"/>
                                            </p:txEl>
                                          </p:spTgt>
                                        </p:tgtEl>
                                        <p:attrNameLst>
                                          <p:attrName>ppt_c</p:attrName>
                                        </p:attrNameLst>
                                      </p:cBhvr>
                                      <p:to>
                                        <a:schemeClr val="tx2"/>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7" end="7"/>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to making a Computational Model</a:t>
            </a:r>
          </a:p>
        </p:txBody>
      </p:sp>
      <p:sp>
        <p:nvSpPr>
          <p:cNvPr id="3" name="Content Placeholder 2"/>
          <p:cNvSpPr>
            <a:spLocks noGrp="1"/>
          </p:cNvSpPr>
          <p:nvPr>
            <p:ph idx="4294967295"/>
          </p:nvPr>
        </p:nvSpPr>
        <p:spPr>
          <a:xfrm>
            <a:off x="303325" y="1224087"/>
            <a:ext cx="8521700" cy="3416300"/>
          </a:xfrm>
        </p:spPr>
        <p:txBody>
          <a:bodyPr/>
          <a:lstStyle/>
          <a:p>
            <a:r>
              <a:rPr lang="en-US" b="1" dirty="0"/>
              <a:t>Step 1:</a:t>
            </a:r>
            <a:r>
              <a:rPr lang="en-US" dirty="0"/>
              <a:t> Reformulate the problem in terms of a rigorous mathematical equation</a:t>
            </a:r>
          </a:p>
          <a:p>
            <a:endParaRPr lang="en-US" dirty="0"/>
          </a:p>
          <a:p>
            <a:r>
              <a:rPr lang="en-US" b="1" dirty="0"/>
              <a:t>Step 2: </a:t>
            </a:r>
            <a:r>
              <a:rPr lang="en-US" dirty="0"/>
              <a:t>Make any additional assumptions necessary not included in the conceptual framework (ad hoc assumptions)</a:t>
            </a:r>
          </a:p>
          <a:p>
            <a:endParaRPr lang="en-US" dirty="0"/>
          </a:p>
          <a:p>
            <a:r>
              <a:rPr lang="en-US" b="1" dirty="0"/>
              <a:t>Step 3:</a:t>
            </a:r>
            <a:r>
              <a:rPr lang="en-US" dirty="0"/>
              <a:t> Estimate values for the model parameters</a:t>
            </a:r>
          </a:p>
          <a:p>
            <a:endParaRPr lang="en-US" dirty="0"/>
          </a:p>
          <a:p>
            <a:r>
              <a:rPr lang="en-US" b="1" dirty="0"/>
              <a:t>Step 4: </a:t>
            </a:r>
            <a:r>
              <a:rPr lang="en-US" dirty="0"/>
              <a:t>Compare the predictions of your model to competing models. Which one produces results closets to the empirical data? </a:t>
            </a:r>
          </a:p>
          <a:p>
            <a:endParaRPr lang="en-US" dirty="0"/>
          </a:p>
          <a:p>
            <a:r>
              <a:rPr lang="en-US" b="1" dirty="0"/>
              <a:t>Step 5: </a:t>
            </a:r>
            <a:r>
              <a:rPr lang="en-US" dirty="0"/>
              <a:t>Reformulate framework and start all over again! </a:t>
            </a:r>
          </a:p>
          <a:p>
            <a:pPr lvl="1"/>
            <a:endParaRPr lang="en-US" dirty="0"/>
          </a:p>
          <a:p>
            <a:endParaRPr lang="en-US" dirty="0"/>
          </a:p>
          <a:p>
            <a:endParaRPr lang="en-US" b="1" dirty="0"/>
          </a:p>
        </p:txBody>
      </p:sp>
    </p:spTree>
    <p:extLst>
      <p:ext uri="{BB962C8B-B14F-4D97-AF65-F5344CB8AC3E}">
        <p14:creationId xmlns:p14="http://schemas.microsoft.com/office/powerpoint/2010/main" val="1219527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6" end="6"/>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8" end="8"/>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fitting algorithms</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490083" y="1161264"/>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marL="114300" indent="0" algn="l">
              <a:lnSpc>
                <a:spcPct val="150000"/>
              </a:lnSpc>
            </a:pPr>
            <a:r>
              <a:rPr lang="en-US" sz="2400" dirty="0"/>
              <a:t>All model fitting algorithms work by trying to find the global minima / maxima of your parameter space</a:t>
            </a:r>
          </a:p>
          <a:p>
            <a:pPr marL="114300" indent="0" algn="l">
              <a:lnSpc>
                <a:spcPct val="150000"/>
              </a:lnSpc>
            </a:pPr>
            <a:endParaRPr lang="en-US" sz="2400" dirty="0"/>
          </a:p>
          <a:p>
            <a:pPr marL="114300" indent="0" algn="l">
              <a:lnSpc>
                <a:spcPct val="150000"/>
              </a:lnSpc>
            </a:pPr>
            <a:r>
              <a:rPr lang="en-US" sz="2400" dirty="0"/>
              <a:t>If you think of all possible values of your model parameters plotted against error, fitting a model essentially tries to find the minima in this space</a:t>
            </a:r>
          </a:p>
        </p:txBody>
      </p:sp>
    </p:spTree>
    <p:extLst>
      <p:ext uri="{BB962C8B-B14F-4D97-AF65-F5344CB8AC3E}">
        <p14:creationId xmlns:p14="http://schemas.microsoft.com/office/powerpoint/2010/main" val="1533926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fitting algorithms</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marL="114300" indent="0" algn="l">
              <a:lnSpc>
                <a:spcPct val="150000"/>
              </a:lnSpc>
            </a:pPr>
            <a:r>
              <a:rPr lang="en-US" sz="2400" dirty="0"/>
              <a:t>There are many different algorithms used all with their advantages and disadvantages</a:t>
            </a:r>
          </a:p>
          <a:p>
            <a:pPr marL="114300" indent="0" algn="l">
              <a:lnSpc>
                <a:spcPct val="150000"/>
              </a:lnSpc>
            </a:pPr>
            <a:r>
              <a:rPr lang="en-US" sz="2400" dirty="0"/>
              <a:t>One example is Least-squares which tried to minimize the sum of squared residuals (see class 8) </a:t>
            </a:r>
          </a:p>
          <a:p>
            <a:pPr marL="114300" indent="0" algn="l">
              <a:lnSpc>
                <a:spcPct val="150000"/>
              </a:lnSpc>
            </a:pPr>
            <a:r>
              <a:rPr lang="en-US" sz="2400" dirty="0"/>
              <a:t>This goes beyond the scope of this class</a:t>
            </a:r>
          </a:p>
        </p:txBody>
      </p:sp>
    </p:spTree>
    <p:extLst>
      <p:ext uri="{BB962C8B-B14F-4D97-AF65-F5344CB8AC3E}">
        <p14:creationId xmlns:p14="http://schemas.microsoft.com/office/powerpoint/2010/main" val="2665829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05300" y="593076"/>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Curve Fitting</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43;p29">
            <a:extLst>
              <a:ext uri="{FF2B5EF4-FFF2-40B4-BE49-F238E27FC236}">
                <a16:creationId xmlns:a16="http://schemas.microsoft.com/office/drawing/2014/main" id="{B821F121-5DF6-F944-BA4A-7E729E972214}"/>
              </a:ext>
            </a:extLst>
          </p:cNvPr>
          <p:cNvSpPr txBox="1">
            <a:spLocks/>
          </p:cNvSpPr>
          <p:nvPr/>
        </p:nvSpPr>
        <p:spPr>
          <a:xfrm>
            <a:off x="633741" y="1375503"/>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One way you can fit a model to your data is by attempting to fit polynomial curves to it with </a:t>
            </a:r>
            <a:r>
              <a:rPr lang="en-US" sz="2400" b="1" dirty="0"/>
              <a:t>fit()</a:t>
            </a:r>
            <a:endParaRPr lang="en-US" sz="2400" dirty="0"/>
          </a:p>
          <a:p>
            <a:pPr algn="l">
              <a:lnSpc>
                <a:spcPct val="150000"/>
              </a:lnSpc>
            </a:pPr>
            <a:r>
              <a:rPr lang="en-US" sz="2400" dirty="0"/>
              <a:t>This function takes in your x and y data as well as the desired poly function you wish to fit</a:t>
            </a:r>
          </a:p>
        </p:txBody>
      </p:sp>
    </p:spTree>
    <p:extLst>
      <p:ext uri="{BB962C8B-B14F-4D97-AF65-F5344CB8AC3E}">
        <p14:creationId xmlns:p14="http://schemas.microsoft.com/office/powerpoint/2010/main" val="2723006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05300" y="593076"/>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Polynomial Functions</a:t>
            </a:r>
            <a:endParaRPr dirty="0"/>
          </a:p>
        </p:txBody>
      </p:sp>
      <p:sp>
        <p:nvSpPr>
          <p:cNvPr id="1563" name="Google Shape;1563;p48"/>
          <p:cNvSpPr/>
          <p:nvPr/>
        </p:nvSpPr>
        <p:spPr>
          <a:xfrm rot="10800000">
            <a:off x="581611" y="4198894"/>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21" name="Google Shape;743;p29">
                <a:extLst>
                  <a:ext uri="{FF2B5EF4-FFF2-40B4-BE49-F238E27FC236}">
                    <a16:creationId xmlns:a16="http://schemas.microsoft.com/office/drawing/2014/main" id="{B821F121-5DF6-F944-BA4A-7E729E972214}"/>
                  </a:ext>
                </a:extLst>
              </p:cNvPr>
              <p:cNvSpPr txBox="1">
                <a:spLocks/>
              </p:cNvSpPr>
              <p:nvPr/>
            </p:nvSpPr>
            <p:spPr>
              <a:xfrm>
                <a:off x="581610" y="1268378"/>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If you remember from high school math, these are functions of the form:</a:t>
                </a:r>
              </a:p>
              <a:p>
                <a:pPr algn="l">
                  <a:lnSpc>
                    <a:spcPct val="150000"/>
                  </a:lnSpc>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𝑖𝑛𝑡𝑒𝑟𝑐𝑒𝑝𝑡</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𝐵</m:t>
                          </m:r>
                        </m:e>
                        <m:sub>
                          <m:r>
                            <a:rPr lang="en-US" sz="2400" b="0" i="1" smtClean="0">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𝐵</m:t>
                          </m:r>
                        </m:e>
                        <m:sub>
                          <m:r>
                            <a:rPr lang="en-US" sz="2400" b="0" i="1" smtClean="0">
                              <a:latin typeface="Cambria Math" panose="02040503050406030204" pitchFamily="18" charset="0"/>
                            </a:rPr>
                            <m:t>2</m:t>
                          </m:r>
                        </m:sub>
                      </m:sSub>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𝑋</m:t>
                          </m:r>
                        </m:e>
                        <m:sub>
                          <m:r>
                            <a:rPr lang="en-US" sz="2400" b="0" i="1" smtClean="0">
                              <a:latin typeface="Cambria Math" panose="02040503050406030204" pitchFamily="18" charset="0"/>
                            </a:rPr>
                            <m:t>2</m:t>
                          </m:r>
                        </m:sub>
                        <m:sup>
                          <m:r>
                            <a:rPr lang="en-US" sz="2400" b="0" i="1" smtClean="0">
                              <a:latin typeface="Cambria Math" panose="02040503050406030204" pitchFamily="18" charset="0"/>
                            </a:rPr>
                            <m:t>2</m:t>
                          </m:r>
                        </m:sup>
                      </m:sSubSup>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𝐵</m:t>
                          </m:r>
                        </m:e>
                        <m:sub>
                          <m:r>
                            <a:rPr lang="en-US" sz="2400" b="0" i="1" smtClean="0">
                              <a:latin typeface="Cambria Math" panose="02040503050406030204" pitchFamily="18" charset="0"/>
                            </a:rPr>
                            <m:t>3</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𝑋</m:t>
                          </m:r>
                        </m:e>
                        <m:sub>
                          <m:r>
                            <a:rPr lang="en-US" sz="2400" b="0" i="1" smtClean="0">
                              <a:latin typeface="Cambria Math" panose="02040503050406030204" pitchFamily="18" charset="0"/>
                            </a:rPr>
                            <m:t>3</m:t>
                          </m:r>
                        </m:sub>
                        <m:sup>
                          <m:r>
                            <a:rPr lang="en-US" sz="2400" b="0" i="1" smtClean="0">
                              <a:latin typeface="Cambria Math" panose="02040503050406030204" pitchFamily="18" charset="0"/>
                            </a:rPr>
                            <m:t>3</m:t>
                          </m:r>
                        </m:sup>
                      </m:sSubSup>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𝑛</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𝑋</m:t>
                          </m:r>
                        </m:e>
                        <m:sub>
                          <m:r>
                            <a:rPr lang="en-US" sz="2400" b="0" i="1" smtClean="0">
                              <a:latin typeface="Cambria Math" panose="02040503050406030204" pitchFamily="18" charset="0"/>
                            </a:rPr>
                            <m:t>𝑛</m:t>
                          </m:r>
                        </m:sub>
                        <m:sup>
                          <m:r>
                            <a:rPr lang="en-US" sz="2400" b="0" i="1" smtClean="0">
                              <a:latin typeface="Cambria Math" panose="02040503050406030204" pitchFamily="18" charset="0"/>
                            </a:rPr>
                            <m:t>𝑛</m:t>
                          </m:r>
                        </m:sup>
                      </m:sSubSup>
                    </m:oMath>
                  </m:oMathPara>
                </a14:m>
                <a:endParaRPr lang="en-US" sz="2400" dirty="0"/>
              </a:p>
              <a:p>
                <a:pPr algn="l">
                  <a:lnSpc>
                    <a:spcPct val="150000"/>
                  </a:lnSpc>
                </a:pPr>
                <a:r>
                  <a:rPr lang="en-US" sz="2400" dirty="0"/>
                  <a:t>Where you describe y as a function of several orders of x</a:t>
                </a:r>
              </a:p>
              <a:p>
                <a:pPr algn="l">
                  <a:lnSpc>
                    <a:spcPct val="150000"/>
                  </a:lnSpc>
                </a:pPr>
                <a:r>
                  <a:rPr lang="en-US" sz="2400" dirty="0"/>
                  <a:t>Note that a </a:t>
                </a:r>
                <a:r>
                  <a:rPr lang="en-US" sz="2400" i="1" dirty="0"/>
                  <a:t>first order </a:t>
                </a:r>
                <a:r>
                  <a:rPr lang="en-US" sz="2400" dirty="0"/>
                  <a:t>polynomial has </a:t>
                </a:r>
                <a:r>
                  <a:rPr lang="en-US" sz="2400" i="1" dirty="0"/>
                  <a:t>2 parameters</a:t>
                </a:r>
              </a:p>
            </p:txBody>
          </p:sp>
        </mc:Choice>
        <mc:Fallback xmlns="">
          <p:sp>
            <p:nvSpPr>
              <p:cNvPr id="21" name="Google Shape;743;p29">
                <a:extLst>
                  <a:ext uri="{FF2B5EF4-FFF2-40B4-BE49-F238E27FC236}">
                    <a16:creationId xmlns:a16="http://schemas.microsoft.com/office/drawing/2014/main" id="{B821F121-5DF6-F944-BA4A-7E729E972214}"/>
                  </a:ext>
                </a:extLst>
              </p:cNvPr>
              <p:cNvSpPr txBox="1">
                <a:spLocks noRot="1" noChangeAspect="1" noMove="1" noResize="1" noEditPoints="1" noAdjustHandles="1" noChangeArrowheads="1" noChangeShapeType="1" noTextEdit="1"/>
              </p:cNvSpPr>
              <p:nvPr/>
            </p:nvSpPr>
            <p:spPr>
              <a:xfrm>
                <a:off x="581610" y="1268378"/>
                <a:ext cx="8148183" cy="3209700"/>
              </a:xfrm>
              <a:prstGeom prst="rect">
                <a:avLst/>
              </a:prstGeom>
              <a:blipFill>
                <a:blip r:embed="rId3"/>
                <a:stretch>
                  <a:fillRect r="-1866"/>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630525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05300" y="593076"/>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Polynomial Functions</a:t>
            </a:r>
            <a:endParaRPr dirty="0"/>
          </a:p>
        </p:txBody>
      </p:sp>
      <p:sp>
        <p:nvSpPr>
          <p:cNvPr id="1563" name="Google Shape;1563;p48"/>
          <p:cNvSpPr/>
          <p:nvPr/>
        </p:nvSpPr>
        <p:spPr>
          <a:xfrm rot="10800000">
            <a:off x="581611" y="4198894"/>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21" name="Google Shape;743;p29">
                <a:extLst>
                  <a:ext uri="{FF2B5EF4-FFF2-40B4-BE49-F238E27FC236}">
                    <a16:creationId xmlns:a16="http://schemas.microsoft.com/office/drawing/2014/main" id="{B821F121-5DF6-F944-BA4A-7E729E972214}"/>
                  </a:ext>
                </a:extLst>
              </p:cNvPr>
              <p:cNvSpPr txBox="1">
                <a:spLocks/>
              </p:cNvSpPr>
              <p:nvPr/>
            </p:nvSpPr>
            <p:spPr>
              <a:xfrm>
                <a:off x="581610" y="1268378"/>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fit(x, y, ‘poly3’) would fit the following to your data:</a:t>
                </a:r>
              </a:p>
              <a:p>
                <a:pPr algn="l">
                  <a:lnSpc>
                    <a:spcPct val="150000"/>
                  </a:lnSpc>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𝑖𝑛𝑡𝑒𝑟𝑐𝑒𝑝𝑡</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𝐵</m:t>
                          </m:r>
                        </m:e>
                        <m:sub>
                          <m:r>
                            <a:rPr lang="en-US" sz="2400" b="0" i="1" smtClean="0">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𝐵</m:t>
                          </m:r>
                        </m:e>
                        <m:sub>
                          <m:r>
                            <a:rPr lang="en-US" sz="2400" b="0" i="1" smtClean="0">
                              <a:latin typeface="Cambria Math" panose="02040503050406030204" pitchFamily="18" charset="0"/>
                            </a:rPr>
                            <m:t>2</m:t>
                          </m:r>
                        </m:sub>
                      </m:sSub>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𝑋</m:t>
                          </m:r>
                        </m:e>
                        <m:sub>
                          <m:r>
                            <a:rPr lang="en-US" sz="2400" b="0" i="1" smtClean="0">
                              <a:latin typeface="Cambria Math" panose="02040503050406030204" pitchFamily="18" charset="0"/>
                            </a:rPr>
                            <m:t>2</m:t>
                          </m:r>
                        </m:sub>
                        <m:sup>
                          <m:r>
                            <a:rPr lang="en-US" sz="2400" b="0" i="1" smtClean="0">
                              <a:latin typeface="Cambria Math" panose="02040503050406030204" pitchFamily="18" charset="0"/>
                            </a:rPr>
                            <m:t>2</m:t>
                          </m:r>
                        </m:sup>
                      </m:sSubSup>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𝐵</m:t>
                          </m:r>
                        </m:e>
                        <m:sub>
                          <m:r>
                            <a:rPr lang="en-US" sz="2400" b="0" i="1" smtClean="0">
                              <a:latin typeface="Cambria Math" panose="02040503050406030204" pitchFamily="18" charset="0"/>
                            </a:rPr>
                            <m:t>3</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𝑋</m:t>
                          </m:r>
                        </m:e>
                        <m:sub>
                          <m:r>
                            <a:rPr lang="en-US" sz="2400" b="0" i="1" smtClean="0">
                              <a:latin typeface="Cambria Math" panose="02040503050406030204" pitchFamily="18" charset="0"/>
                            </a:rPr>
                            <m:t>3</m:t>
                          </m:r>
                        </m:sub>
                        <m:sup>
                          <m:r>
                            <a:rPr lang="en-US" sz="2400" b="0" i="1" smtClean="0">
                              <a:latin typeface="Cambria Math" panose="02040503050406030204" pitchFamily="18" charset="0"/>
                            </a:rPr>
                            <m:t>3</m:t>
                          </m:r>
                        </m:sup>
                      </m:sSubSup>
                    </m:oMath>
                  </m:oMathPara>
                </a14:m>
                <a:endParaRPr lang="en-US" sz="2400" dirty="0"/>
              </a:p>
            </p:txBody>
          </p:sp>
        </mc:Choice>
        <mc:Fallback xmlns="">
          <p:sp>
            <p:nvSpPr>
              <p:cNvPr id="21" name="Google Shape;743;p29">
                <a:extLst>
                  <a:ext uri="{FF2B5EF4-FFF2-40B4-BE49-F238E27FC236}">
                    <a16:creationId xmlns:a16="http://schemas.microsoft.com/office/drawing/2014/main" id="{B821F121-5DF6-F944-BA4A-7E729E972214}"/>
                  </a:ext>
                </a:extLst>
              </p:cNvPr>
              <p:cNvSpPr txBox="1">
                <a:spLocks noRot="1" noChangeAspect="1" noMove="1" noResize="1" noEditPoints="1" noAdjustHandles="1" noChangeArrowheads="1" noChangeShapeType="1" noTextEdit="1"/>
              </p:cNvSpPr>
              <p:nvPr/>
            </p:nvSpPr>
            <p:spPr>
              <a:xfrm>
                <a:off x="581610" y="1268378"/>
                <a:ext cx="8148183" cy="3209700"/>
              </a:xfrm>
              <a:prstGeom prst="rect">
                <a:avLst/>
              </a:prstGeom>
              <a:blipFill>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542708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Error</a:t>
            </a:r>
          </a:p>
        </p:txBody>
      </p:sp>
      <p:sp>
        <p:nvSpPr>
          <p:cNvPr id="4" name="Google Shape;743;p29">
            <a:extLst>
              <a:ext uri="{FF2B5EF4-FFF2-40B4-BE49-F238E27FC236}">
                <a16:creationId xmlns:a16="http://schemas.microsoft.com/office/drawing/2014/main" id="{B3CF3595-DCC6-6E42-A588-CDFDFE081655}"/>
              </a:ext>
            </a:extLst>
          </p:cNvPr>
          <p:cNvSpPr txBox="1">
            <a:spLocks/>
          </p:cNvSpPr>
          <p:nvPr/>
        </p:nvSpPr>
        <p:spPr>
          <a:xfrm>
            <a:off x="581610" y="1268378"/>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Making predictions comes with some form of error, models are never perfect just like humans aren’t (</a:t>
            </a:r>
            <a:r>
              <a:rPr lang="en-US" sz="2400" dirty="0" err="1"/>
              <a:t>f.t</a:t>
            </a:r>
            <a:r>
              <a:rPr lang="en-US" sz="2400" dirty="0"/>
              <a:t>. Hannah Montana) </a:t>
            </a:r>
          </a:p>
          <a:p>
            <a:pPr algn="l">
              <a:lnSpc>
                <a:spcPct val="150000"/>
              </a:lnSpc>
            </a:pPr>
            <a:r>
              <a:rPr lang="en-US" sz="2400" dirty="0"/>
              <a:t>But there are many methods to compute how wrong your predictions are from your data</a:t>
            </a:r>
          </a:p>
        </p:txBody>
      </p:sp>
    </p:spTree>
    <p:extLst>
      <p:ext uri="{BB962C8B-B14F-4D97-AF65-F5344CB8AC3E}">
        <p14:creationId xmlns:p14="http://schemas.microsoft.com/office/powerpoint/2010/main" val="1100638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Error</a:t>
            </a:r>
          </a:p>
        </p:txBody>
      </p:sp>
      <p:sp>
        <p:nvSpPr>
          <p:cNvPr id="4" name="Google Shape;743;p29">
            <a:extLst>
              <a:ext uri="{FF2B5EF4-FFF2-40B4-BE49-F238E27FC236}">
                <a16:creationId xmlns:a16="http://schemas.microsoft.com/office/drawing/2014/main" id="{B3CF3595-DCC6-6E42-A588-CDFDFE081655}"/>
              </a:ext>
            </a:extLst>
          </p:cNvPr>
          <p:cNvSpPr txBox="1">
            <a:spLocks/>
          </p:cNvSpPr>
          <p:nvPr/>
        </p:nvSpPr>
        <p:spPr>
          <a:xfrm>
            <a:off x="581610" y="1268378"/>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It is important to note, however, that when you want to assess how good your model is predicting something you need to use data that your model has not seen (i.e., not been trained on) </a:t>
            </a:r>
          </a:p>
          <a:p>
            <a:pPr algn="l">
              <a:lnSpc>
                <a:spcPct val="150000"/>
              </a:lnSpc>
            </a:pPr>
            <a:r>
              <a:rPr lang="en-US" sz="2400" dirty="0"/>
              <a:t>This is done to avoid OVERFITTING  </a:t>
            </a:r>
          </a:p>
        </p:txBody>
      </p:sp>
    </p:spTree>
    <p:extLst>
      <p:ext uri="{BB962C8B-B14F-4D97-AF65-F5344CB8AC3E}">
        <p14:creationId xmlns:p14="http://schemas.microsoft.com/office/powerpoint/2010/main" val="2101122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22495" y="2032892"/>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is a model?</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80579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grpSp>
        <p:nvGrpSpPr>
          <p:cNvPr id="1293" name="Google Shape;1293;p43"/>
          <p:cNvGrpSpPr/>
          <p:nvPr/>
        </p:nvGrpSpPr>
        <p:grpSpPr>
          <a:xfrm>
            <a:off x="6390475" y="1506191"/>
            <a:ext cx="2040297" cy="3228416"/>
            <a:chOff x="713225" y="1380150"/>
            <a:chExt cx="2040297" cy="3228416"/>
          </a:xfrm>
        </p:grpSpPr>
        <p:sp>
          <p:nvSpPr>
            <p:cNvPr id="1294" name="Google Shape;1294;p43"/>
            <p:cNvSpPr/>
            <p:nvPr/>
          </p:nvSpPr>
          <p:spPr>
            <a:xfrm>
              <a:off x="713225" y="1380150"/>
              <a:ext cx="2040297" cy="3228416"/>
            </a:xfrm>
            <a:custGeom>
              <a:avLst/>
              <a:gdLst/>
              <a:ahLst/>
              <a:cxnLst/>
              <a:rect l="l" t="t" r="r" b="b"/>
              <a:pathLst>
                <a:path w="36553" h="27968" extrusionOk="0">
                  <a:moveTo>
                    <a:pt x="0" y="0"/>
                  </a:moveTo>
                  <a:lnTo>
                    <a:pt x="0" y="27968"/>
                  </a:lnTo>
                  <a:lnTo>
                    <a:pt x="36553" y="27968"/>
                  </a:lnTo>
                  <a:lnTo>
                    <a:pt x="36553" y="0"/>
                  </a:lnTo>
                  <a:close/>
                </a:path>
              </a:pathLst>
            </a:cu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3"/>
            <p:cNvSpPr/>
            <p:nvPr/>
          </p:nvSpPr>
          <p:spPr>
            <a:xfrm>
              <a:off x="713225" y="1381175"/>
              <a:ext cx="2040297" cy="183524"/>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3"/>
            <p:cNvSpPr/>
            <p:nvPr/>
          </p:nvSpPr>
          <p:spPr>
            <a:xfrm>
              <a:off x="896605" y="1422799"/>
              <a:ext cx="97709" cy="96718"/>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3"/>
            <p:cNvSpPr/>
            <p:nvPr/>
          </p:nvSpPr>
          <p:spPr>
            <a:xfrm>
              <a:off x="765319" y="1422799"/>
              <a:ext cx="97709" cy="96718"/>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3"/>
            <p:cNvSpPr/>
            <p:nvPr/>
          </p:nvSpPr>
          <p:spPr>
            <a:xfrm>
              <a:off x="1027891" y="1422799"/>
              <a:ext cx="97709" cy="96718"/>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9" name="Google Shape;1299;p43"/>
          <p:cNvGrpSpPr/>
          <p:nvPr/>
        </p:nvGrpSpPr>
        <p:grpSpPr>
          <a:xfrm>
            <a:off x="3551850" y="1268663"/>
            <a:ext cx="2040297" cy="3228416"/>
            <a:chOff x="713225" y="1380150"/>
            <a:chExt cx="2040297" cy="3228416"/>
          </a:xfrm>
        </p:grpSpPr>
        <p:sp>
          <p:nvSpPr>
            <p:cNvPr id="1300" name="Google Shape;1300;p43"/>
            <p:cNvSpPr/>
            <p:nvPr/>
          </p:nvSpPr>
          <p:spPr>
            <a:xfrm>
              <a:off x="713225" y="1380150"/>
              <a:ext cx="2040297" cy="3228416"/>
            </a:xfrm>
            <a:custGeom>
              <a:avLst/>
              <a:gdLst/>
              <a:ahLst/>
              <a:cxnLst/>
              <a:rect l="l" t="t" r="r" b="b"/>
              <a:pathLst>
                <a:path w="36553" h="27968" extrusionOk="0">
                  <a:moveTo>
                    <a:pt x="0" y="0"/>
                  </a:moveTo>
                  <a:lnTo>
                    <a:pt x="0" y="27968"/>
                  </a:lnTo>
                  <a:lnTo>
                    <a:pt x="36553" y="27968"/>
                  </a:lnTo>
                  <a:lnTo>
                    <a:pt x="36553" y="0"/>
                  </a:lnTo>
                  <a:close/>
                </a:path>
              </a:pathLst>
            </a:custGeom>
            <a:solidFill>
              <a:schemeClr val="dk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3"/>
            <p:cNvSpPr/>
            <p:nvPr/>
          </p:nvSpPr>
          <p:spPr>
            <a:xfrm>
              <a:off x="713225" y="1381175"/>
              <a:ext cx="2040297" cy="183524"/>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3"/>
            <p:cNvSpPr/>
            <p:nvPr/>
          </p:nvSpPr>
          <p:spPr>
            <a:xfrm>
              <a:off x="896605" y="1422799"/>
              <a:ext cx="97709" cy="96718"/>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3"/>
            <p:cNvSpPr/>
            <p:nvPr/>
          </p:nvSpPr>
          <p:spPr>
            <a:xfrm>
              <a:off x="765319" y="1422799"/>
              <a:ext cx="97709" cy="96718"/>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3"/>
            <p:cNvSpPr/>
            <p:nvPr/>
          </p:nvSpPr>
          <p:spPr>
            <a:xfrm>
              <a:off x="1027891" y="1422799"/>
              <a:ext cx="97709" cy="96718"/>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43"/>
          <p:cNvGrpSpPr/>
          <p:nvPr/>
        </p:nvGrpSpPr>
        <p:grpSpPr>
          <a:xfrm>
            <a:off x="713225" y="1517824"/>
            <a:ext cx="2040297" cy="3228416"/>
            <a:chOff x="713225" y="1380150"/>
            <a:chExt cx="2040297" cy="3228416"/>
          </a:xfrm>
        </p:grpSpPr>
        <p:sp>
          <p:nvSpPr>
            <p:cNvPr id="1306" name="Google Shape;1306;p43"/>
            <p:cNvSpPr/>
            <p:nvPr/>
          </p:nvSpPr>
          <p:spPr>
            <a:xfrm>
              <a:off x="713225" y="1380150"/>
              <a:ext cx="2040297" cy="3228416"/>
            </a:xfrm>
            <a:custGeom>
              <a:avLst/>
              <a:gdLst/>
              <a:ahLst/>
              <a:cxnLst/>
              <a:rect l="l" t="t" r="r" b="b"/>
              <a:pathLst>
                <a:path w="36553" h="27968" extrusionOk="0">
                  <a:moveTo>
                    <a:pt x="0" y="0"/>
                  </a:moveTo>
                  <a:lnTo>
                    <a:pt x="0" y="27968"/>
                  </a:lnTo>
                  <a:lnTo>
                    <a:pt x="36553" y="27968"/>
                  </a:lnTo>
                  <a:lnTo>
                    <a:pt x="36553" y="0"/>
                  </a:lnTo>
                  <a:close/>
                </a:path>
              </a:pathLst>
            </a:custGeom>
            <a:solidFill>
              <a:schemeClr val="dk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3"/>
            <p:cNvSpPr/>
            <p:nvPr/>
          </p:nvSpPr>
          <p:spPr>
            <a:xfrm>
              <a:off x="713225" y="1381175"/>
              <a:ext cx="2040297" cy="183524"/>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3"/>
            <p:cNvSpPr/>
            <p:nvPr/>
          </p:nvSpPr>
          <p:spPr>
            <a:xfrm>
              <a:off x="896605" y="1422799"/>
              <a:ext cx="97709" cy="96718"/>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3"/>
            <p:cNvSpPr/>
            <p:nvPr/>
          </p:nvSpPr>
          <p:spPr>
            <a:xfrm>
              <a:off x="765319" y="1422799"/>
              <a:ext cx="97709" cy="96718"/>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3"/>
            <p:cNvSpPr/>
            <p:nvPr/>
          </p:nvSpPr>
          <p:spPr>
            <a:xfrm>
              <a:off x="1027891" y="1422799"/>
              <a:ext cx="97709" cy="96718"/>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1" name="Google Shape;1311;p43"/>
          <p:cNvSpPr txBox="1">
            <a:spLocks noGrp="1"/>
          </p:cNvSpPr>
          <p:nvPr>
            <p:ph type="title"/>
          </p:nvPr>
        </p:nvSpPr>
        <p:spPr>
          <a:xfrm>
            <a:off x="713225" y="58757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Error</a:t>
            </a:r>
            <a:endParaRPr dirty="0"/>
          </a:p>
        </p:txBody>
      </p:sp>
      <p:sp>
        <p:nvSpPr>
          <p:cNvPr id="1312" name="Google Shape;1312;p43"/>
          <p:cNvSpPr txBox="1">
            <a:spLocks noGrp="1"/>
          </p:cNvSpPr>
          <p:nvPr>
            <p:ph type="title" idx="4294967295"/>
          </p:nvPr>
        </p:nvSpPr>
        <p:spPr>
          <a:xfrm>
            <a:off x="994325" y="2032873"/>
            <a:ext cx="1344600" cy="42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100" dirty="0"/>
              <a:t>Error</a:t>
            </a:r>
            <a:endParaRPr sz="2100" dirty="0"/>
          </a:p>
        </p:txBody>
      </p:sp>
      <p:sp>
        <p:nvSpPr>
          <p:cNvPr id="1313" name="Google Shape;1313;p43"/>
          <p:cNvSpPr txBox="1">
            <a:spLocks noGrp="1"/>
          </p:cNvSpPr>
          <p:nvPr>
            <p:ph type="subTitle" idx="4294967295"/>
          </p:nvPr>
        </p:nvSpPr>
        <p:spPr>
          <a:xfrm>
            <a:off x="913626" y="2793273"/>
            <a:ext cx="1507310" cy="612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2000" dirty="0"/>
              <a:t>Observed minus predicted</a:t>
            </a:r>
            <a:endParaRPr sz="2000" dirty="0"/>
          </a:p>
        </p:txBody>
      </p:sp>
      <p:cxnSp>
        <p:nvCxnSpPr>
          <p:cNvPr id="1314" name="Google Shape;1314;p43"/>
          <p:cNvCxnSpPr/>
          <p:nvPr/>
        </p:nvCxnSpPr>
        <p:spPr>
          <a:xfrm>
            <a:off x="1234625" y="2655973"/>
            <a:ext cx="864000" cy="0"/>
          </a:xfrm>
          <a:prstGeom prst="straightConnector1">
            <a:avLst/>
          </a:prstGeom>
          <a:noFill/>
          <a:ln w="19050" cap="flat" cmpd="sng">
            <a:solidFill>
              <a:schemeClr val="accent5"/>
            </a:solidFill>
            <a:prstDash val="solid"/>
            <a:round/>
            <a:headEnd type="none" w="med" len="med"/>
            <a:tailEnd type="none" w="med" len="med"/>
          </a:ln>
        </p:spPr>
      </p:cxnSp>
      <p:sp>
        <p:nvSpPr>
          <p:cNvPr id="1317" name="Google Shape;1317;p43"/>
          <p:cNvSpPr txBox="1">
            <a:spLocks noGrp="1"/>
          </p:cNvSpPr>
          <p:nvPr>
            <p:ph type="title" idx="4294967295"/>
          </p:nvPr>
        </p:nvSpPr>
        <p:spPr>
          <a:xfrm>
            <a:off x="3899700" y="1591521"/>
            <a:ext cx="1344600" cy="42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100" dirty="0"/>
              <a:t>Squared Error</a:t>
            </a:r>
            <a:endParaRPr sz="2100" dirty="0"/>
          </a:p>
        </p:txBody>
      </p:sp>
      <p:cxnSp>
        <p:nvCxnSpPr>
          <p:cNvPr id="1319" name="Google Shape;1319;p43"/>
          <p:cNvCxnSpPr/>
          <p:nvPr/>
        </p:nvCxnSpPr>
        <p:spPr>
          <a:xfrm>
            <a:off x="4140000" y="2364716"/>
            <a:ext cx="864000" cy="0"/>
          </a:xfrm>
          <a:prstGeom prst="straightConnector1">
            <a:avLst/>
          </a:prstGeom>
          <a:noFill/>
          <a:ln w="19050" cap="flat" cmpd="sng">
            <a:solidFill>
              <a:schemeClr val="accent5"/>
            </a:solidFill>
            <a:prstDash val="solid"/>
            <a:round/>
            <a:headEnd type="none" w="med" len="med"/>
            <a:tailEnd type="none" w="med" len="med"/>
          </a:ln>
        </p:spPr>
      </p:cxnSp>
      <p:sp>
        <p:nvSpPr>
          <p:cNvPr id="1322" name="Google Shape;1322;p43"/>
          <p:cNvSpPr txBox="1">
            <a:spLocks noGrp="1"/>
          </p:cNvSpPr>
          <p:nvPr>
            <p:ph type="title" idx="4294967295"/>
          </p:nvPr>
        </p:nvSpPr>
        <p:spPr>
          <a:xfrm>
            <a:off x="6771525" y="2038121"/>
            <a:ext cx="1344600" cy="42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100"/>
              <a:t>Root MSE</a:t>
            </a:r>
            <a:endParaRPr sz="2100" dirty="0"/>
          </a:p>
        </p:txBody>
      </p:sp>
      <p:cxnSp>
        <p:nvCxnSpPr>
          <p:cNvPr id="1324" name="Google Shape;1324;p43"/>
          <p:cNvCxnSpPr/>
          <p:nvPr/>
        </p:nvCxnSpPr>
        <p:spPr>
          <a:xfrm>
            <a:off x="7011825" y="2661222"/>
            <a:ext cx="864000" cy="0"/>
          </a:xfrm>
          <a:prstGeom prst="straightConnector1">
            <a:avLst/>
          </a:prstGeom>
          <a:noFill/>
          <a:ln w="19050" cap="flat" cmpd="sng">
            <a:solidFill>
              <a:schemeClr val="accent5"/>
            </a:solidFill>
            <a:prstDash val="solid"/>
            <a:round/>
            <a:headEnd type="none" w="med" len="med"/>
            <a:tailEnd type="none" w="med" len="med"/>
          </a:ln>
        </p:spPr>
      </p:cxnSp>
      <p:sp>
        <p:nvSpPr>
          <p:cNvPr id="1327" name="Google Shape;1327;p43"/>
          <p:cNvSpPr/>
          <p:nvPr/>
        </p:nvSpPr>
        <p:spPr>
          <a:xfrm rot="10800000">
            <a:off x="763170"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3"/>
          <p:cNvSpPr/>
          <p:nvPr/>
        </p:nvSpPr>
        <p:spPr>
          <a:xfrm rot="10800000">
            <a:off x="57219" y="2986652"/>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3"/>
          <p:cNvSpPr/>
          <p:nvPr/>
        </p:nvSpPr>
        <p:spPr>
          <a:xfrm rot="10800000">
            <a:off x="817534"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3"/>
          <p:cNvSpPr/>
          <p:nvPr/>
        </p:nvSpPr>
        <p:spPr>
          <a:xfrm rot="10800000">
            <a:off x="-188599"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3"/>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3"/>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3"/>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3"/>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13;p43">
            <a:extLst>
              <a:ext uri="{FF2B5EF4-FFF2-40B4-BE49-F238E27FC236}">
                <a16:creationId xmlns:a16="http://schemas.microsoft.com/office/drawing/2014/main" id="{6938CE53-2F9C-6348-89CF-DD8FF1124F01}"/>
              </a:ext>
            </a:extLst>
          </p:cNvPr>
          <p:cNvSpPr txBox="1">
            <a:spLocks/>
          </p:cNvSpPr>
          <p:nvPr/>
        </p:nvSpPr>
        <p:spPr>
          <a:xfrm>
            <a:off x="3814589" y="2376058"/>
            <a:ext cx="1514818" cy="612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0" indent="0" algn="ctr">
              <a:spcAft>
                <a:spcPts val="1600"/>
              </a:spcAft>
              <a:buFont typeface="Baloo 2"/>
              <a:buNone/>
            </a:pPr>
            <a:r>
              <a:rPr lang="en-US" sz="2000" dirty="0"/>
              <a:t>Square the difference between observed and predicted</a:t>
            </a:r>
          </a:p>
        </p:txBody>
      </p:sp>
      <p:sp>
        <p:nvSpPr>
          <p:cNvPr id="45" name="Google Shape;1313;p43">
            <a:extLst>
              <a:ext uri="{FF2B5EF4-FFF2-40B4-BE49-F238E27FC236}">
                <a16:creationId xmlns:a16="http://schemas.microsoft.com/office/drawing/2014/main" id="{9C532884-2BBB-2440-98A0-FE987B376B36}"/>
              </a:ext>
            </a:extLst>
          </p:cNvPr>
          <p:cNvSpPr txBox="1">
            <a:spLocks/>
          </p:cNvSpPr>
          <p:nvPr/>
        </p:nvSpPr>
        <p:spPr>
          <a:xfrm>
            <a:off x="6602821" y="2772977"/>
            <a:ext cx="1615604" cy="612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0" indent="0" algn="ctr">
              <a:spcAft>
                <a:spcPts val="1600"/>
              </a:spcAft>
              <a:buFont typeface="Baloo 2"/>
              <a:buNone/>
            </a:pPr>
            <a:endParaRPr lang="en-US" sz="2000" dirty="0"/>
          </a:p>
        </p:txBody>
      </p:sp>
      <p:sp>
        <p:nvSpPr>
          <p:cNvPr id="38" name="Google Shape;1313;p43">
            <a:extLst>
              <a:ext uri="{FF2B5EF4-FFF2-40B4-BE49-F238E27FC236}">
                <a16:creationId xmlns:a16="http://schemas.microsoft.com/office/drawing/2014/main" id="{9A619E0E-39C2-E04B-8082-9C695DA652A6}"/>
              </a:ext>
            </a:extLst>
          </p:cNvPr>
          <p:cNvSpPr txBox="1">
            <a:spLocks/>
          </p:cNvSpPr>
          <p:nvPr/>
        </p:nvSpPr>
        <p:spPr>
          <a:xfrm>
            <a:off x="6653214" y="2700989"/>
            <a:ext cx="1514818" cy="612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0" indent="0" algn="ctr">
              <a:spcAft>
                <a:spcPts val="1600"/>
              </a:spcAft>
              <a:buFont typeface="Baloo 2"/>
              <a:buNone/>
            </a:pPr>
            <a:r>
              <a:rPr lang="en-US" sz="2000" dirty="0"/>
              <a:t>Square root of mean square error</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Formulas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4F2A33B-E0E2-F64C-8F08-694DC135962B}"/>
                  </a:ext>
                </a:extLst>
              </p:cNvPr>
              <p:cNvSpPr txBox="1"/>
              <p:nvPr/>
            </p:nvSpPr>
            <p:spPr>
              <a:xfrm>
                <a:off x="656609" y="1862933"/>
                <a:ext cx="2961644"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𝐸𝑟𝑟𝑜𝑟</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𝑜𝑏𝑠</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b="0" i="1" smtClean="0">
                              <a:latin typeface="Cambria Math" panose="02040503050406030204" pitchFamily="18" charset="0"/>
                            </a:rPr>
                            <m:t>𝑝𝑟𝑒𝑑</m:t>
                          </m:r>
                        </m:sub>
                      </m:sSub>
                    </m:oMath>
                  </m:oMathPara>
                </a14:m>
                <a:endParaRPr lang="en-US" sz="2400" dirty="0"/>
              </a:p>
            </p:txBody>
          </p:sp>
        </mc:Choice>
        <mc:Fallback xmlns="">
          <p:sp>
            <p:nvSpPr>
              <p:cNvPr id="3" name="TextBox 2">
                <a:extLst>
                  <a:ext uri="{FF2B5EF4-FFF2-40B4-BE49-F238E27FC236}">
                    <a16:creationId xmlns:a16="http://schemas.microsoft.com/office/drawing/2014/main" id="{24F2A33B-E0E2-F64C-8F08-694DC135962B}"/>
                  </a:ext>
                </a:extLst>
              </p:cNvPr>
              <p:cNvSpPr txBox="1">
                <a:spLocks noRot="1" noChangeAspect="1" noMove="1" noResize="1" noEditPoints="1" noAdjustHandles="1" noChangeArrowheads="1" noChangeShapeType="1" noTextEdit="1"/>
              </p:cNvSpPr>
              <p:nvPr/>
            </p:nvSpPr>
            <p:spPr>
              <a:xfrm>
                <a:off x="656609" y="1862933"/>
                <a:ext cx="2961644" cy="397866"/>
              </a:xfrm>
              <a:prstGeom prst="rect">
                <a:avLst/>
              </a:prstGeom>
              <a:blipFill>
                <a:blip r:embed="rId2"/>
                <a:stretch>
                  <a:fillRect l="-1277" r="-426" b="-212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483239-B3E0-B543-B650-AD21127F6DD6}"/>
                  </a:ext>
                </a:extLst>
              </p:cNvPr>
              <p:cNvSpPr txBox="1"/>
              <p:nvPr/>
            </p:nvSpPr>
            <p:spPr>
              <a:xfrm>
                <a:off x="515866" y="3392777"/>
                <a:ext cx="3243131" cy="4053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𝑆𝑞𝐸𝑟𝑟</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sSub>
                            <m:sSubPr>
                              <m:ctrlPr>
                                <a:rPr lang="en-US" sz="2400" i="1">
                                  <a:latin typeface="Cambria Math" panose="02040503050406030204" pitchFamily="18" charset="0"/>
                                </a:rPr>
                              </m:ctrlPr>
                            </m:sSubPr>
                            <m:e>
                              <m:r>
                                <a:rPr lang="en-US" sz="2400" i="1">
                                  <a:latin typeface="Cambria Math" panose="02040503050406030204" pitchFamily="18" charset="0"/>
                                </a:rPr>
                                <m:t>(</m:t>
                              </m:r>
                              <m:r>
                                <a:rPr lang="en-US" sz="2400" i="1">
                                  <a:latin typeface="Cambria Math" panose="02040503050406030204" pitchFamily="18" charset="0"/>
                                </a:rPr>
                                <m:t>𝑋</m:t>
                              </m:r>
                            </m:e>
                            <m:sub>
                              <m:r>
                                <a:rPr lang="en-US" sz="2400" i="1">
                                  <a:latin typeface="Cambria Math" panose="02040503050406030204" pitchFamily="18" charset="0"/>
                                </a:rPr>
                                <m:t>𝑜𝑏𝑠</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𝑝𝑟𝑒𝑑</m:t>
                              </m:r>
                            </m:sub>
                          </m:sSub>
                          <m:r>
                            <a:rPr lang="en-US" sz="2400" i="1">
                              <a:latin typeface="Cambria Math" panose="02040503050406030204" pitchFamily="18" charset="0"/>
                            </a:rPr>
                            <m:t>)</m:t>
                          </m:r>
                        </m:e>
                        <m:sup>
                          <m:r>
                            <a:rPr lang="en-US" sz="2400" b="0" i="1" smtClean="0">
                              <a:latin typeface="Cambria Math" panose="02040503050406030204" pitchFamily="18" charset="0"/>
                            </a:rPr>
                            <m:t>2</m:t>
                          </m:r>
                        </m:sup>
                      </m:sSup>
                    </m:oMath>
                  </m:oMathPara>
                </a14:m>
                <a:endParaRPr lang="en-US" sz="2400" dirty="0"/>
              </a:p>
            </p:txBody>
          </p:sp>
        </mc:Choice>
        <mc:Fallback xmlns="">
          <p:sp>
            <p:nvSpPr>
              <p:cNvPr id="5" name="TextBox 4">
                <a:extLst>
                  <a:ext uri="{FF2B5EF4-FFF2-40B4-BE49-F238E27FC236}">
                    <a16:creationId xmlns:a16="http://schemas.microsoft.com/office/drawing/2014/main" id="{96483239-B3E0-B543-B650-AD21127F6DD6}"/>
                  </a:ext>
                </a:extLst>
              </p:cNvPr>
              <p:cNvSpPr txBox="1">
                <a:spLocks noRot="1" noChangeAspect="1" noMove="1" noResize="1" noEditPoints="1" noAdjustHandles="1" noChangeArrowheads="1" noChangeShapeType="1" noTextEdit="1"/>
              </p:cNvSpPr>
              <p:nvPr/>
            </p:nvSpPr>
            <p:spPr>
              <a:xfrm>
                <a:off x="515866" y="3392777"/>
                <a:ext cx="3243131" cy="405304"/>
              </a:xfrm>
              <a:prstGeom prst="rect">
                <a:avLst/>
              </a:prstGeom>
              <a:blipFill>
                <a:blip r:embed="rId3"/>
                <a:stretch>
                  <a:fillRect l="-2335" b="-212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8FAA9F-98D8-D149-8214-D1A77316E16E}"/>
                  </a:ext>
                </a:extLst>
              </p:cNvPr>
              <p:cNvSpPr txBox="1"/>
              <p:nvPr/>
            </p:nvSpPr>
            <p:spPr>
              <a:xfrm>
                <a:off x="4572000" y="1563525"/>
                <a:ext cx="3693768"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𝑀𝑆𝐸</m:t>
                      </m:r>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𝑛</m:t>
                          </m:r>
                        </m:den>
                      </m:f>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sSup>
                            <m:sSupPr>
                              <m:ctrlPr>
                                <a:rPr lang="en-US" sz="2400" i="1">
                                  <a:latin typeface="Cambria Math" panose="02040503050406030204" pitchFamily="18" charset="0"/>
                                </a:rPr>
                              </m:ctrlPr>
                            </m:sSupPr>
                            <m:e>
                              <m:sSub>
                                <m:sSubPr>
                                  <m:ctrlPr>
                                    <a:rPr lang="en-US" sz="2400" i="1">
                                      <a:latin typeface="Cambria Math" panose="02040503050406030204" pitchFamily="18" charset="0"/>
                                    </a:rPr>
                                  </m:ctrlPr>
                                </m:sSubPr>
                                <m:e>
                                  <m:r>
                                    <a:rPr lang="en-US" sz="2400" i="1">
                                      <a:latin typeface="Cambria Math" panose="02040503050406030204" pitchFamily="18" charset="0"/>
                                    </a:rPr>
                                    <m:t>(</m:t>
                                  </m:r>
                                  <m:r>
                                    <a:rPr lang="en-US" sz="2400" i="1">
                                      <a:latin typeface="Cambria Math" panose="02040503050406030204" pitchFamily="18" charset="0"/>
                                    </a:rPr>
                                    <m:t>𝑋</m:t>
                                  </m:r>
                                </m:e>
                                <m:sub>
                                  <m:r>
                                    <a:rPr lang="en-US" sz="2400" i="1">
                                      <a:latin typeface="Cambria Math" panose="02040503050406030204" pitchFamily="18" charset="0"/>
                                    </a:rPr>
                                    <m:t>𝑜𝑏𝑠</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𝑝𝑟𝑒𝑑</m:t>
                                  </m:r>
                                </m:sub>
                              </m:sSub>
                              <m:r>
                                <a:rPr lang="en-US" sz="2400" i="1">
                                  <a:latin typeface="Cambria Math" panose="02040503050406030204" pitchFamily="18" charset="0"/>
                                </a:rPr>
                                <m:t>)</m:t>
                              </m:r>
                            </m:e>
                            <m:sup>
                              <m:r>
                                <a:rPr lang="en-US" sz="2400" i="1">
                                  <a:latin typeface="Cambria Math" panose="02040503050406030204" pitchFamily="18" charset="0"/>
                                </a:rPr>
                                <m:t>2</m:t>
                              </m:r>
                            </m:sup>
                          </m:sSup>
                        </m:e>
                      </m:nary>
                    </m:oMath>
                  </m:oMathPara>
                </a14:m>
                <a:endParaRPr lang="en-US" sz="2400" dirty="0"/>
              </a:p>
            </p:txBody>
          </p:sp>
        </mc:Choice>
        <mc:Fallback xmlns="">
          <p:sp>
            <p:nvSpPr>
              <p:cNvPr id="6" name="TextBox 5">
                <a:extLst>
                  <a:ext uri="{FF2B5EF4-FFF2-40B4-BE49-F238E27FC236}">
                    <a16:creationId xmlns:a16="http://schemas.microsoft.com/office/drawing/2014/main" id="{2D8FAA9F-98D8-D149-8214-D1A77316E16E}"/>
                  </a:ext>
                </a:extLst>
              </p:cNvPr>
              <p:cNvSpPr txBox="1">
                <a:spLocks noRot="1" noChangeAspect="1" noMove="1" noResize="1" noEditPoints="1" noAdjustHandles="1" noChangeArrowheads="1" noChangeShapeType="1" noTextEdit="1"/>
              </p:cNvSpPr>
              <p:nvPr/>
            </p:nvSpPr>
            <p:spPr>
              <a:xfrm>
                <a:off x="4572000" y="1563525"/>
                <a:ext cx="3693768" cy="1008225"/>
              </a:xfrm>
              <a:prstGeom prst="rect">
                <a:avLst/>
              </a:prstGeom>
              <a:blipFill>
                <a:blip r:embed="rId4"/>
                <a:stretch>
                  <a:fillRect l="-1375" t="-119753" b="-1802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58F43DD-D06B-0E49-B473-42817656C9BF}"/>
                  </a:ext>
                </a:extLst>
              </p:cNvPr>
              <p:cNvSpPr txBox="1"/>
              <p:nvPr/>
            </p:nvSpPr>
            <p:spPr>
              <a:xfrm>
                <a:off x="4140215" y="2876995"/>
                <a:ext cx="4125553" cy="1436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𝑅𝑀𝑆𝐸</m:t>
                      </m:r>
                      <m:r>
                        <a:rPr lang="en-US" sz="2400" b="0" i="1" smtClean="0">
                          <a:latin typeface="Cambria Math" panose="02040503050406030204" pitchFamily="18" charset="0"/>
                        </a:rPr>
                        <m:t>=</m:t>
                      </m:r>
                      <m:rad>
                        <m:radPr>
                          <m:degHide m:val="on"/>
                          <m:ctrlPr>
                            <a:rPr lang="en-US" sz="2400" i="1" smtClean="0">
                              <a:latin typeface="Cambria Math" panose="02040503050406030204" pitchFamily="18" charset="0"/>
                            </a:rPr>
                          </m:ctrlPr>
                        </m:radPr>
                        <m:deg/>
                        <m:e>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𝑛</m:t>
                              </m:r>
                            </m:den>
                          </m:f>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sSup>
                                <m:sSupPr>
                                  <m:ctrlPr>
                                    <a:rPr lang="en-US" sz="2400" i="1">
                                      <a:latin typeface="Cambria Math" panose="02040503050406030204" pitchFamily="18" charset="0"/>
                                    </a:rPr>
                                  </m:ctrlPr>
                                </m:sSupPr>
                                <m:e>
                                  <m:sSub>
                                    <m:sSubPr>
                                      <m:ctrlPr>
                                        <a:rPr lang="en-US" sz="2400" i="1">
                                          <a:latin typeface="Cambria Math" panose="02040503050406030204" pitchFamily="18" charset="0"/>
                                        </a:rPr>
                                      </m:ctrlPr>
                                    </m:sSubPr>
                                    <m:e>
                                      <m:r>
                                        <a:rPr lang="en-US" sz="2400" i="1">
                                          <a:latin typeface="Cambria Math" panose="02040503050406030204" pitchFamily="18" charset="0"/>
                                        </a:rPr>
                                        <m:t>(</m:t>
                                      </m:r>
                                      <m:r>
                                        <a:rPr lang="en-US" sz="2400" i="1">
                                          <a:latin typeface="Cambria Math" panose="02040503050406030204" pitchFamily="18" charset="0"/>
                                        </a:rPr>
                                        <m:t>𝑋</m:t>
                                      </m:r>
                                    </m:e>
                                    <m:sub>
                                      <m:r>
                                        <a:rPr lang="en-US" sz="2400" i="1">
                                          <a:latin typeface="Cambria Math" panose="02040503050406030204" pitchFamily="18" charset="0"/>
                                        </a:rPr>
                                        <m:t>𝑜𝑏𝑠</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𝑝𝑟𝑒𝑑</m:t>
                                      </m:r>
                                    </m:sub>
                                  </m:sSub>
                                  <m:r>
                                    <a:rPr lang="en-US" sz="2400" i="1">
                                      <a:latin typeface="Cambria Math" panose="02040503050406030204" pitchFamily="18" charset="0"/>
                                    </a:rPr>
                                    <m:t>)</m:t>
                                  </m:r>
                                </m:e>
                                <m:sup>
                                  <m:r>
                                    <a:rPr lang="en-US" sz="2400" i="1">
                                      <a:latin typeface="Cambria Math" panose="02040503050406030204" pitchFamily="18" charset="0"/>
                                    </a:rPr>
                                    <m:t>2</m:t>
                                  </m:r>
                                </m:sup>
                              </m:sSup>
                            </m:e>
                          </m:nary>
                        </m:e>
                      </m:rad>
                    </m:oMath>
                  </m:oMathPara>
                </a14:m>
                <a:endParaRPr lang="en-US" sz="2400" dirty="0"/>
              </a:p>
            </p:txBody>
          </p:sp>
        </mc:Choice>
        <mc:Fallback xmlns="">
          <p:sp>
            <p:nvSpPr>
              <p:cNvPr id="8" name="TextBox 7">
                <a:extLst>
                  <a:ext uri="{FF2B5EF4-FFF2-40B4-BE49-F238E27FC236}">
                    <a16:creationId xmlns:a16="http://schemas.microsoft.com/office/drawing/2014/main" id="{858F43DD-D06B-0E49-B473-42817656C9BF}"/>
                  </a:ext>
                </a:extLst>
              </p:cNvPr>
              <p:cNvSpPr txBox="1">
                <a:spLocks noRot="1" noChangeAspect="1" noMove="1" noResize="1" noEditPoints="1" noAdjustHandles="1" noChangeArrowheads="1" noChangeShapeType="1" noTextEdit="1"/>
              </p:cNvSpPr>
              <p:nvPr/>
            </p:nvSpPr>
            <p:spPr>
              <a:xfrm>
                <a:off x="4140215" y="2876995"/>
                <a:ext cx="4125553" cy="1436868"/>
              </a:xfrm>
              <a:prstGeom prst="rect">
                <a:avLst/>
              </a:prstGeom>
              <a:blipFill>
                <a:blip r:embed="rId5"/>
                <a:stretch>
                  <a:fillRect l="-920" t="-68421" b="-114912"/>
                </a:stretch>
              </a:blipFill>
            </p:spPr>
            <p:txBody>
              <a:bodyPr/>
              <a:lstStyle/>
              <a:p>
                <a:r>
                  <a:rPr lang="en-US">
                    <a:noFill/>
                  </a:rPr>
                  <a:t> </a:t>
                </a:r>
              </a:p>
            </p:txBody>
          </p:sp>
        </mc:Fallback>
      </mc:AlternateContent>
    </p:spTree>
    <p:extLst>
      <p:ext uri="{BB962C8B-B14F-4D97-AF65-F5344CB8AC3E}">
        <p14:creationId xmlns:p14="http://schemas.microsoft.com/office/powerpoint/2010/main" val="13329509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Picking the best models based on error</a:t>
            </a:r>
          </a:p>
        </p:txBody>
      </p:sp>
      <p:sp>
        <p:nvSpPr>
          <p:cNvPr id="4" name="Text Placeholder 3">
            <a:extLst>
              <a:ext uri="{FF2B5EF4-FFF2-40B4-BE49-F238E27FC236}">
                <a16:creationId xmlns:a16="http://schemas.microsoft.com/office/drawing/2014/main" id="{1A558CFB-7FF1-0A49-9C39-8E5C4F48FBE8}"/>
              </a:ext>
            </a:extLst>
          </p:cNvPr>
          <p:cNvSpPr>
            <a:spLocks noGrp="1"/>
          </p:cNvSpPr>
          <p:nvPr>
            <p:ph type="body" idx="1"/>
          </p:nvPr>
        </p:nvSpPr>
        <p:spPr>
          <a:xfrm>
            <a:off x="909125" y="1324134"/>
            <a:ext cx="7406100" cy="1616100"/>
          </a:xfrm>
        </p:spPr>
        <p:txBody>
          <a:bodyPr/>
          <a:lstStyle/>
          <a:p>
            <a:pPr marL="139700" indent="0">
              <a:buNone/>
            </a:pPr>
            <a:r>
              <a:rPr lang="en-US" dirty="0"/>
              <a:t>Generally speaking, the best fitting model is the one that predicts the data the </a:t>
            </a:r>
            <a:r>
              <a:rPr lang="en-US" b="1" i="1" dirty="0"/>
              <a:t>best</a:t>
            </a:r>
            <a:r>
              <a:rPr lang="en-US" dirty="0"/>
              <a:t> </a:t>
            </a:r>
            <a:r>
              <a:rPr lang="en-US" dirty="0">
                <a:sym typeface="Wingdings" panose="05000000000000000000" pitchFamily="2" charset="2"/>
              </a:rPr>
              <a:t> this ultimately entails minimizing error (regardless of which kind of error you are measuring) </a:t>
            </a:r>
          </a:p>
          <a:p>
            <a:pPr marL="139700" indent="0">
              <a:buNone/>
            </a:pPr>
            <a:r>
              <a:rPr lang="en-US" dirty="0">
                <a:sym typeface="Wingdings" panose="05000000000000000000" pitchFamily="2" charset="2"/>
              </a:rPr>
              <a:t>It is important </a:t>
            </a:r>
            <a:r>
              <a:rPr lang="en-US">
                <a:sym typeface="Wingdings" panose="05000000000000000000" pitchFamily="2" charset="2"/>
              </a:rPr>
              <a:t>to note </a:t>
            </a:r>
            <a:r>
              <a:rPr lang="en-US" dirty="0">
                <a:sym typeface="Wingdings" panose="05000000000000000000" pitchFamily="2" charset="2"/>
              </a:rPr>
              <a:t>that you want a model that minimizes error within your sample and across all other possible samples (i.e., generalizes) </a:t>
            </a:r>
          </a:p>
          <a:p>
            <a:pPr marL="139700" indent="0">
              <a:buNone/>
            </a:pPr>
            <a:r>
              <a:rPr lang="en-US" dirty="0">
                <a:sym typeface="Wingdings" panose="05000000000000000000" pitchFamily="2" charset="2"/>
              </a:rPr>
              <a:t>But there are other considerations beyond minimizing error</a:t>
            </a:r>
            <a:endParaRPr lang="en-US" dirty="0"/>
          </a:p>
        </p:txBody>
      </p:sp>
    </p:spTree>
    <p:extLst>
      <p:ext uri="{BB962C8B-B14F-4D97-AF65-F5344CB8AC3E}">
        <p14:creationId xmlns:p14="http://schemas.microsoft.com/office/powerpoint/2010/main" val="29259597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8368C-EE8C-A94B-AF1C-DF2E1F5296DA}"/>
              </a:ext>
            </a:extLst>
          </p:cNvPr>
          <p:cNvSpPr>
            <a:spLocks noGrp="1"/>
          </p:cNvSpPr>
          <p:nvPr>
            <p:ph type="title"/>
          </p:nvPr>
        </p:nvSpPr>
        <p:spPr/>
        <p:txBody>
          <a:bodyPr/>
          <a:lstStyle/>
          <a:p>
            <a:r>
              <a:rPr lang="en-US" dirty="0"/>
              <a:t>Picking the best model based on observations</a:t>
            </a:r>
          </a:p>
        </p:txBody>
      </p:sp>
      <p:sp>
        <p:nvSpPr>
          <p:cNvPr id="3" name="Google Shape;743;p29">
            <a:extLst>
              <a:ext uri="{FF2B5EF4-FFF2-40B4-BE49-F238E27FC236}">
                <a16:creationId xmlns:a16="http://schemas.microsoft.com/office/drawing/2014/main" id="{108EDF82-53D1-49A4-B576-E5F925003BA6}"/>
              </a:ext>
            </a:extLst>
          </p:cNvPr>
          <p:cNvSpPr txBox="1">
            <a:spLocks/>
          </p:cNvSpPr>
          <p:nvPr/>
        </p:nvSpPr>
        <p:spPr>
          <a:xfrm>
            <a:off x="868950" y="116577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Instead of picking the best model by minimizing error, you can alternatively pick the best model by trying to maximize the likelihood</a:t>
            </a:r>
          </a:p>
          <a:p>
            <a:pPr algn="l">
              <a:lnSpc>
                <a:spcPct val="150000"/>
              </a:lnSpc>
            </a:pPr>
            <a:r>
              <a:rPr lang="en-US" sz="2400" dirty="0">
                <a:solidFill>
                  <a:schemeClr val="accent3"/>
                </a:solidFill>
              </a:rPr>
              <a:t>Said another way, picking a model that maximally produces data like yours </a:t>
            </a:r>
          </a:p>
          <a:p>
            <a:pPr algn="l">
              <a:lnSpc>
                <a:spcPct val="150000"/>
              </a:lnSpc>
            </a:pPr>
            <a:endParaRPr lang="en-US" sz="2400" b="1" dirty="0">
              <a:solidFill>
                <a:schemeClr val="accent3"/>
              </a:solidFill>
            </a:endParaRPr>
          </a:p>
        </p:txBody>
      </p:sp>
    </p:spTree>
    <p:extLst>
      <p:ext uri="{BB962C8B-B14F-4D97-AF65-F5344CB8AC3E}">
        <p14:creationId xmlns:p14="http://schemas.microsoft.com/office/powerpoint/2010/main" val="3090819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8368C-EE8C-A94B-AF1C-DF2E1F5296DA}"/>
              </a:ext>
            </a:extLst>
          </p:cNvPr>
          <p:cNvSpPr>
            <a:spLocks noGrp="1"/>
          </p:cNvSpPr>
          <p:nvPr>
            <p:ph type="title"/>
          </p:nvPr>
        </p:nvSpPr>
        <p:spPr/>
        <p:txBody>
          <a:bodyPr/>
          <a:lstStyle/>
          <a:p>
            <a:r>
              <a:rPr lang="en-US" dirty="0"/>
              <a:t>Likelihood is NOT probability</a:t>
            </a:r>
          </a:p>
        </p:txBody>
      </p:sp>
      <p:sp>
        <p:nvSpPr>
          <p:cNvPr id="4" name="Google Shape;743;p29">
            <a:extLst>
              <a:ext uri="{FF2B5EF4-FFF2-40B4-BE49-F238E27FC236}">
                <a16:creationId xmlns:a16="http://schemas.microsoft.com/office/drawing/2014/main" id="{DC1D883F-0B7C-4BC3-AC38-70D7E9A72167}"/>
              </a:ext>
            </a:extLst>
          </p:cNvPr>
          <p:cNvSpPr txBox="1">
            <a:spLocks/>
          </p:cNvSpPr>
          <p:nvPr/>
        </p:nvSpPr>
        <p:spPr>
          <a:xfrm>
            <a:off x="558486" y="1165776"/>
            <a:ext cx="8280714"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In stats probability represents possibilities that are </a:t>
            </a:r>
            <a:r>
              <a:rPr lang="en-US" sz="2400" b="1" dirty="0">
                <a:solidFill>
                  <a:schemeClr val="accent3"/>
                </a:solidFill>
              </a:rPr>
              <a:t>exhaustive</a:t>
            </a:r>
            <a:r>
              <a:rPr lang="en-US" sz="2400" dirty="0">
                <a:solidFill>
                  <a:schemeClr val="accent3"/>
                </a:solidFill>
              </a:rPr>
              <a:t> and </a:t>
            </a:r>
            <a:r>
              <a:rPr lang="en-US" sz="2400" b="1" dirty="0">
                <a:solidFill>
                  <a:schemeClr val="accent3"/>
                </a:solidFill>
              </a:rPr>
              <a:t>mutually</a:t>
            </a:r>
            <a:r>
              <a:rPr lang="en-US" sz="2400" dirty="0">
                <a:solidFill>
                  <a:schemeClr val="accent3"/>
                </a:solidFill>
              </a:rPr>
              <a:t> </a:t>
            </a:r>
            <a:r>
              <a:rPr lang="en-US" sz="2400" b="1" dirty="0">
                <a:solidFill>
                  <a:schemeClr val="accent3"/>
                </a:solidFill>
              </a:rPr>
              <a:t>exclusive</a:t>
            </a:r>
            <a:r>
              <a:rPr lang="en-US" sz="2400" dirty="0">
                <a:solidFill>
                  <a:schemeClr val="accent3"/>
                </a:solidFill>
              </a:rPr>
              <a:t> (e.g. a coin toss), they always add up to 1</a:t>
            </a:r>
          </a:p>
          <a:p>
            <a:pPr algn="l">
              <a:lnSpc>
                <a:spcPct val="150000"/>
              </a:lnSpc>
            </a:pPr>
            <a:r>
              <a:rPr lang="en-US" sz="2400" dirty="0">
                <a:solidFill>
                  <a:schemeClr val="accent3"/>
                </a:solidFill>
              </a:rPr>
              <a:t>Likelihoods do not need to be exhaustive or exclusive</a:t>
            </a:r>
          </a:p>
        </p:txBody>
      </p:sp>
    </p:spTree>
    <p:extLst>
      <p:ext uri="{BB962C8B-B14F-4D97-AF65-F5344CB8AC3E}">
        <p14:creationId xmlns:p14="http://schemas.microsoft.com/office/powerpoint/2010/main" val="39007271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8368C-EE8C-A94B-AF1C-DF2E1F5296DA}"/>
              </a:ext>
            </a:extLst>
          </p:cNvPr>
          <p:cNvSpPr>
            <a:spLocks noGrp="1"/>
          </p:cNvSpPr>
          <p:nvPr>
            <p:ph type="title"/>
          </p:nvPr>
        </p:nvSpPr>
        <p:spPr/>
        <p:txBody>
          <a:bodyPr/>
          <a:lstStyle/>
          <a:p>
            <a:r>
              <a:rPr lang="en-US" dirty="0"/>
              <a:t>What is likelihood</a:t>
            </a:r>
          </a:p>
        </p:txBody>
      </p:sp>
      <p:sp>
        <p:nvSpPr>
          <p:cNvPr id="4" name="Google Shape;743;p29">
            <a:extLst>
              <a:ext uri="{FF2B5EF4-FFF2-40B4-BE49-F238E27FC236}">
                <a16:creationId xmlns:a16="http://schemas.microsoft.com/office/drawing/2014/main" id="{DC1D883F-0B7C-4BC3-AC38-70D7E9A72167}"/>
              </a:ext>
            </a:extLst>
          </p:cNvPr>
          <p:cNvSpPr txBox="1">
            <a:spLocks/>
          </p:cNvSpPr>
          <p:nvPr/>
        </p:nvSpPr>
        <p:spPr>
          <a:xfrm>
            <a:off x="558486" y="1165776"/>
            <a:ext cx="8280714"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Looking at a probability density function we can understand the differences between probability and likelihood</a:t>
            </a:r>
          </a:p>
          <a:p>
            <a:pPr algn="l">
              <a:lnSpc>
                <a:spcPct val="150000"/>
              </a:lnSpc>
            </a:pPr>
            <a:endParaRPr lang="en-US" sz="2400" dirty="0">
              <a:solidFill>
                <a:schemeClr val="accent3"/>
              </a:solidFill>
            </a:endParaRPr>
          </a:p>
          <a:p>
            <a:pPr algn="l">
              <a:lnSpc>
                <a:spcPct val="150000"/>
              </a:lnSpc>
            </a:pPr>
            <a:r>
              <a:rPr lang="en-US" sz="2400" dirty="0">
                <a:solidFill>
                  <a:schemeClr val="accent3"/>
                </a:solidFill>
              </a:rPr>
              <a:t>Probability is the area under the curve up to a value xi</a:t>
            </a:r>
          </a:p>
          <a:p>
            <a:pPr algn="l">
              <a:lnSpc>
                <a:spcPct val="150000"/>
              </a:lnSpc>
            </a:pPr>
            <a:r>
              <a:rPr lang="en-US" sz="2400" dirty="0">
                <a:solidFill>
                  <a:schemeClr val="accent3"/>
                </a:solidFill>
              </a:rPr>
              <a:t>Likelihood is the value of the function at xi</a:t>
            </a:r>
          </a:p>
          <a:p>
            <a:pPr algn="l">
              <a:lnSpc>
                <a:spcPct val="150000"/>
              </a:lnSpc>
            </a:pPr>
            <a:endParaRPr lang="en-US" sz="2400" dirty="0">
              <a:solidFill>
                <a:schemeClr val="accent3"/>
              </a:solidFill>
            </a:endParaRPr>
          </a:p>
          <a:p>
            <a:pPr algn="l">
              <a:lnSpc>
                <a:spcPct val="150000"/>
              </a:lnSpc>
            </a:pPr>
            <a:endParaRPr lang="en-US" sz="2400" b="1" dirty="0">
              <a:solidFill>
                <a:schemeClr val="accent3"/>
              </a:solidFill>
            </a:endParaRPr>
          </a:p>
        </p:txBody>
      </p:sp>
    </p:spTree>
    <p:extLst>
      <p:ext uri="{BB962C8B-B14F-4D97-AF65-F5344CB8AC3E}">
        <p14:creationId xmlns:p14="http://schemas.microsoft.com/office/powerpoint/2010/main" val="3006124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8368C-EE8C-A94B-AF1C-DF2E1F5296DA}"/>
              </a:ext>
            </a:extLst>
          </p:cNvPr>
          <p:cNvSpPr>
            <a:spLocks noGrp="1"/>
          </p:cNvSpPr>
          <p:nvPr>
            <p:ph type="title"/>
          </p:nvPr>
        </p:nvSpPr>
        <p:spPr/>
        <p:txBody>
          <a:bodyPr/>
          <a:lstStyle/>
          <a:p>
            <a:r>
              <a:rPr lang="en-US" dirty="0"/>
              <a:t>What is likelihood</a:t>
            </a:r>
          </a:p>
        </p:txBody>
      </p:sp>
      <p:sp>
        <p:nvSpPr>
          <p:cNvPr id="3" name="Google Shape;743;p29">
            <a:extLst>
              <a:ext uri="{FF2B5EF4-FFF2-40B4-BE49-F238E27FC236}">
                <a16:creationId xmlns:a16="http://schemas.microsoft.com/office/drawing/2014/main" id="{108EDF82-53D1-49A4-B576-E5F925003BA6}"/>
              </a:ext>
            </a:extLst>
          </p:cNvPr>
          <p:cNvSpPr txBox="1">
            <a:spLocks/>
          </p:cNvSpPr>
          <p:nvPr/>
        </p:nvSpPr>
        <p:spPr>
          <a:xfrm>
            <a:off x="885091" y="1005369"/>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b="1" dirty="0">
              <a:solidFill>
                <a:schemeClr val="accent3"/>
              </a:solidFill>
            </a:endParaRPr>
          </a:p>
        </p:txBody>
      </p:sp>
      <p:sp>
        <p:nvSpPr>
          <p:cNvPr id="4" name="Google Shape;743;p29">
            <a:extLst>
              <a:ext uri="{FF2B5EF4-FFF2-40B4-BE49-F238E27FC236}">
                <a16:creationId xmlns:a16="http://schemas.microsoft.com/office/drawing/2014/main" id="{DC1D883F-0B7C-4BC3-AC38-70D7E9A72167}"/>
              </a:ext>
            </a:extLst>
          </p:cNvPr>
          <p:cNvSpPr txBox="1">
            <a:spLocks/>
          </p:cNvSpPr>
          <p:nvPr/>
        </p:nvSpPr>
        <p:spPr>
          <a:xfrm>
            <a:off x="558486" y="1165776"/>
            <a:ext cx="4490885"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b="1" dirty="0">
              <a:solidFill>
                <a:schemeClr val="accent3"/>
              </a:solidFill>
            </a:endParaRPr>
          </a:p>
        </p:txBody>
      </p:sp>
      <p:pic>
        <p:nvPicPr>
          <p:cNvPr id="9" name="Picture 8" descr="A picture containing text, device, scale, thermometer&#10;&#10;Description automatically generated">
            <a:extLst>
              <a:ext uri="{FF2B5EF4-FFF2-40B4-BE49-F238E27FC236}">
                <a16:creationId xmlns:a16="http://schemas.microsoft.com/office/drawing/2014/main" id="{E2168F86-206E-43E4-A7A1-BE53935AF5CD}"/>
              </a:ext>
            </a:extLst>
          </p:cNvPr>
          <p:cNvPicPr>
            <a:picLocks noChangeAspect="1"/>
          </p:cNvPicPr>
          <p:nvPr/>
        </p:nvPicPr>
        <p:blipFill>
          <a:blip r:embed="rId2"/>
          <a:stretch>
            <a:fillRect/>
          </a:stretch>
        </p:blipFill>
        <p:spPr>
          <a:xfrm>
            <a:off x="1391276" y="593076"/>
            <a:ext cx="6361447" cy="4247618"/>
          </a:xfrm>
          <a:prstGeom prst="rect">
            <a:avLst/>
          </a:prstGeom>
        </p:spPr>
      </p:pic>
    </p:spTree>
    <p:extLst>
      <p:ext uri="{BB962C8B-B14F-4D97-AF65-F5344CB8AC3E}">
        <p14:creationId xmlns:p14="http://schemas.microsoft.com/office/powerpoint/2010/main" val="35353369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8368C-EE8C-A94B-AF1C-DF2E1F5296DA}"/>
              </a:ext>
            </a:extLst>
          </p:cNvPr>
          <p:cNvSpPr>
            <a:spLocks noGrp="1"/>
          </p:cNvSpPr>
          <p:nvPr>
            <p:ph type="title"/>
          </p:nvPr>
        </p:nvSpPr>
        <p:spPr/>
        <p:txBody>
          <a:bodyPr/>
          <a:lstStyle/>
          <a:p>
            <a:r>
              <a:rPr lang="en-US" dirty="0"/>
              <a:t>Likelihood Example</a:t>
            </a:r>
          </a:p>
        </p:txBody>
      </p:sp>
      <p:sp>
        <p:nvSpPr>
          <p:cNvPr id="3" name="Google Shape;743;p29">
            <a:extLst>
              <a:ext uri="{FF2B5EF4-FFF2-40B4-BE49-F238E27FC236}">
                <a16:creationId xmlns:a16="http://schemas.microsoft.com/office/drawing/2014/main" id="{108EDF82-53D1-49A4-B576-E5F925003BA6}"/>
              </a:ext>
            </a:extLst>
          </p:cNvPr>
          <p:cNvSpPr txBox="1">
            <a:spLocks/>
          </p:cNvSpPr>
          <p:nvPr/>
        </p:nvSpPr>
        <p:spPr>
          <a:xfrm>
            <a:off x="885091" y="1005369"/>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Let us assume we are a data scientists at Vogue and want to find out which musician is the most likely to have sung the latest hit song</a:t>
            </a:r>
          </a:p>
        </p:txBody>
      </p:sp>
    </p:spTree>
    <p:extLst>
      <p:ext uri="{BB962C8B-B14F-4D97-AF65-F5344CB8AC3E}">
        <p14:creationId xmlns:p14="http://schemas.microsoft.com/office/powerpoint/2010/main" val="15344249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8368C-EE8C-A94B-AF1C-DF2E1F5296DA}"/>
              </a:ext>
            </a:extLst>
          </p:cNvPr>
          <p:cNvSpPr>
            <a:spLocks noGrp="1"/>
          </p:cNvSpPr>
          <p:nvPr>
            <p:ph type="title"/>
          </p:nvPr>
        </p:nvSpPr>
        <p:spPr/>
        <p:txBody>
          <a:bodyPr/>
          <a:lstStyle/>
          <a:p>
            <a:r>
              <a:rPr lang="en-US" dirty="0"/>
              <a:t>Likelihood Example</a:t>
            </a:r>
          </a:p>
        </p:txBody>
      </p:sp>
      <p:sp>
        <p:nvSpPr>
          <p:cNvPr id="3" name="Google Shape;743;p29">
            <a:extLst>
              <a:ext uri="{FF2B5EF4-FFF2-40B4-BE49-F238E27FC236}">
                <a16:creationId xmlns:a16="http://schemas.microsoft.com/office/drawing/2014/main" id="{108EDF82-53D1-49A4-B576-E5F925003BA6}"/>
              </a:ext>
            </a:extLst>
          </p:cNvPr>
          <p:cNvSpPr txBox="1">
            <a:spLocks/>
          </p:cNvSpPr>
          <p:nvPr/>
        </p:nvSpPr>
        <p:spPr>
          <a:xfrm>
            <a:off x="885091" y="1005369"/>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We know the quality of the song and the PDF of different artists’ song quality</a:t>
            </a:r>
          </a:p>
          <a:p>
            <a:pPr algn="l">
              <a:lnSpc>
                <a:spcPct val="150000"/>
              </a:lnSpc>
            </a:pPr>
            <a:endParaRPr lang="en-US" sz="2400" dirty="0">
              <a:solidFill>
                <a:schemeClr val="accent3"/>
              </a:solidFill>
            </a:endParaRPr>
          </a:p>
        </p:txBody>
      </p:sp>
      <p:pic>
        <p:nvPicPr>
          <p:cNvPr id="5" name="Picture 4" descr="A picture containing text, sky, different&#10;&#10;Description automatically generated">
            <a:extLst>
              <a:ext uri="{FF2B5EF4-FFF2-40B4-BE49-F238E27FC236}">
                <a16:creationId xmlns:a16="http://schemas.microsoft.com/office/drawing/2014/main" id="{0CBE6DB1-1556-4B8D-9CA3-4873758ED376}"/>
              </a:ext>
            </a:extLst>
          </p:cNvPr>
          <p:cNvPicPr>
            <a:picLocks noChangeAspect="1"/>
          </p:cNvPicPr>
          <p:nvPr/>
        </p:nvPicPr>
        <p:blipFill>
          <a:blip r:embed="rId2"/>
          <a:stretch>
            <a:fillRect/>
          </a:stretch>
        </p:blipFill>
        <p:spPr>
          <a:xfrm>
            <a:off x="2138328" y="2433078"/>
            <a:ext cx="4851694" cy="2405462"/>
          </a:xfrm>
          <a:prstGeom prst="rect">
            <a:avLst/>
          </a:prstGeom>
        </p:spPr>
      </p:pic>
      <p:cxnSp>
        <p:nvCxnSpPr>
          <p:cNvPr id="7" name="Straight Arrow Connector 6">
            <a:extLst>
              <a:ext uri="{FF2B5EF4-FFF2-40B4-BE49-F238E27FC236}">
                <a16:creationId xmlns:a16="http://schemas.microsoft.com/office/drawing/2014/main" id="{3DFD98A7-66A3-4DB4-ACBC-9368D22E30CF}"/>
              </a:ext>
            </a:extLst>
          </p:cNvPr>
          <p:cNvCxnSpPr>
            <a:cxnSpLocks/>
          </p:cNvCxnSpPr>
          <p:nvPr/>
        </p:nvCxnSpPr>
        <p:spPr>
          <a:xfrm>
            <a:off x="3415553" y="3240741"/>
            <a:ext cx="611841" cy="395068"/>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EC5C572-D224-438D-8246-1C462AE8F1EA}"/>
              </a:ext>
            </a:extLst>
          </p:cNvPr>
          <p:cNvCxnSpPr>
            <a:cxnSpLocks/>
          </p:cNvCxnSpPr>
          <p:nvPr/>
        </p:nvCxnSpPr>
        <p:spPr>
          <a:xfrm flipH="1">
            <a:off x="5468889" y="3240741"/>
            <a:ext cx="635607" cy="395068"/>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996FCD0-C7E9-4FB1-8775-C5DFE32FBE96}"/>
              </a:ext>
            </a:extLst>
          </p:cNvPr>
          <p:cNvSpPr txBox="1"/>
          <p:nvPr/>
        </p:nvSpPr>
        <p:spPr>
          <a:xfrm>
            <a:off x="6142110" y="2871829"/>
            <a:ext cx="1003316" cy="523220"/>
          </a:xfrm>
          <a:prstGeom prst="rect">
            <a:avLst/>
          </a:prstGeom>
          <a:noFill/>
        </p:spPr>
        <p:txBody>
          <a:bodyPr wrap="square" rtlCol="0">
            <a:spAutoFit/>
          </a:bodyPr>
          <a:lstStyle/>
          <a:p>
            <a:r>
              <a:rPr lang="en-US" dirty="0">
                <a:solidFill>
                  <a:srgbClr val="FF2F92"/>
                </a:solidFill>
              </a:rPr>
              <a:t>Mariah Carey</a:t>
            </a:r>
          </a:p>
        </p:txBody>
      </p:sp>
      <p:sp>
        <p:nvSpPr>
          <p:cNvPr id="14" name="TextBox 13">
            <a:extLst>
              <a:ext uri="{FF2B5EF4-FFF2-40B4-BE49-F238E27FC236}">
                <a16:creationId xmlns:a16="http://schemas.microsoft.com/office/drawing/2014/main" id="{397971C0-2060-45FC-84F4-A8E7382EE600}"/>
              </a:ext>
            </a:extLst>
          </p:cNvPr>
          <p:cNvSpPr txBox="1"/>
          <p:nvPr/>
        </p:nvSpPr>
        <p:spPr>
          <a:xfrm>
            <a:off x="2913895" y="2903767"/>
            <a:ext cx="1003316" cy="307777"/>
          </a:xfrm>
          <a:prstGeom prst="rect">
            <a:avLst/>
          </a:prstGeom>
          <a:noFill/>
        </p:spPr>
        <p:txBody>
          <a:bodyPr wrap="square" rtlCol="0">
            <a:spAutoFit/>
          </a:bodyPr>
          <a:lstStyle/>
          <a:p>
            <a:r>
              <a:rPr lang="en-US" dirty="0">
                <a:solidFill>
                  <a:srgbClr val="0070C0"/>
                </a:solidFill>
              </a:rPr>
              <a:t>J Lo</a:t>
            </a:r>
          </a:p>
        </p:txBody>
      </p:sp>
    </p:spTree>
    <p:extLst>
      <p:ext uri="{BB962C8B-B14F-4D97-AF65-F5344CB8AC3E}">
        <p14:creationId xmlns:p14="http://schemas.microsoft.com/office/powerpoint/2010/main" val="887289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8368C-EE8C-A94B-AF1C-DF2E1F5296DA}"/>
              </a:ext>
            </a:extLst>
          </p:cNvPr>
          <p:cNvSpPr>
            <a:spLocks noGrp="1"/>
          </p:cNvSpPr>
          <p:nvPr>
            <p:ph type="title"/>
          </p:nvPr>
        </p:nvSpPr>
        <p:spPr/>
        <p:txBody>
          <a:bodyPr/>
          <a:lstStyle/>
          <a:p>
            <a:r>
              <a:rPr lang="en-US" dirty="0"/>
              <a:t>Likelihood Example</a:t>
            </a:r>
          </a:p>
        </p:txBody>
      </p:sp>
      <p:sp>
        <p:nvSpPr>
          <p:cNvPr id="3" name="Google Shape;743;p29">
            <a:extLst>
              <a:ext uri="{FF2B5EF4-FFF2-40B4-BE49-F238E27FC236}">
                <a16:creationId xmlns:a16="http://schemas.microsoft.com/office/drawing/2014/main" id="{108EDF82-53D1-49A4-B576-E5F925003BA6}"/>
              </a:ext>
            </a:extLst>
          </p:cNvPr>
          <p:cNvSpPr txBox="1">
            <a:spLocks/>
          </p:cNvSpPr>
          <p:nvPr/>
        </p:nvSpPr>
        <p:spPr>
          <a:xfrm>
            <a:off x="885091" y="1005369"/>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We know the quality of the song and the PDF of different artists’ song quality</a:t>
            </a:r>
          </a:p>
          <a:p>
            <a:pPr algn="l">
              <a:lnSpc>
                <a:spcPct val="150000"/>
              </a:lnSpc>
            </a:pPr>
            <a:endParaRPr lang="en-US" sz="2400" dirty="0">
              <a:solidFill>
                <a:schemeClr val="accent3"/>
              </a:solidFill>
            </a:endParaRPr>
          </a:p>
        </p:txBody>
      </p:sp>
      <p:pic>
        <p:nvPicPr>
          <p:cNvPr id="5" name="Picture 4" descr="A picture containing text, sky, different&#10;&#10;Description automatically generated">
            <a:extLst>
              <a:ext uri="{FF2B5EF4-FFF2-40B4-BE49-F238E27FC236}">
                <a16:creationId xmlns:a16="http://schemas.microsoft.com/office/drawing/2014/main" id="{0CBE6DB1-1556-4B8D-9CA3-4873758ED376}"/>
              </a:ext>
            </a:extLst>
          </p:cNvPr>
          <p:cNvPicPr>
            <a:picLocks noChangeAspect="1"/>
          </p:cNvPicPr>
          <p:nvPr/>
        </p:nvPicPr>
        <p:blipFill>
          <a:blip r:embed="rId2"/>
          <a:stretch>
            <a:fillRect/>
          </a:stretch>
        </p:blipFill>
        <p:spPr>
          <a:xfrm>
            <a:off x="2138328" y="2433078"/>
            <a:ext cx="4851694" cy="2405462"/>
          </a:xfrm>
          <a:prstGeom prst="rect">
            <a:avLst/>
          </a:prstGeom>
        </p:spPr>
      </p:pic>
      <p:cxnSp>
        <p:nvCxnSpPr>
          <p:cNvPr id="7" name="Straight Arrow Connector 6">
            <a:extLst>
              <a:ext uri="{FF2B5EF4-FFF2-40B4-BE49-F238E27FC236}">
                <a16:creationId xmlns:a16="http://schemas.microsoft.com/office/drawing/2014/main" id="{3DFD98A7-66A3-4DB4-ACBC-9368D22E30CF}"/>
              </a:ext>
            </a:extLst>
          </p:cNvPr>
          <p:cNvCxnSpPr>
            <a:cxnSpLocks/>
          </p:cNvCxnSpPr>
          <p:nvPr/>
        </p:nvCxnSpPr>
        <p:spPr>
          <a:xfrm>
            <a:off x="3415553" y="3240741"/>
            <a:ext cx="611841" cy="395068"/>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EC5C572-D224-438D-8246-1C462AE8F1EA}"/>
              </a:ext>
            </a:extLst>
          </p:cNvPr>
          <p:cNvCxnSpPr>
            <a:cxnSpLocks/>
          </p:cNvCxnSpPr>
          <p:nvPr/>
        </p:nvCxnSpPr>
        <p:spPr>
          <a:xfrm flipH="1">
            <a:off x="5468889" y="3240741"/>
            <a:ext cx="635607" cy="395068"/>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996FCD0-C7E9-4FB1-8775-C5DFE32FBE96}"/>
              </a:ext>
            </a:extLst>
          </p:cNvPr>
          <p:cNvSpPr txBox="1"/>
          <p:nvPr/>
        </p:nvSpPr>
        <p:spPr>
          <a:xfrm>
            <a:off x="6142110" y="2871829"/>
            <a:ext cx="1003316" cy="523220"/>
          </a:xfrm>
          <a:prstGeom prst="rect">
            <a:avLst/>
          </a:prstGeom>
          <a:noFill/>
        </p:spPr>
        <p:txBody>
          <a:bodyPr wrap="square" rtlCol="0">
            <a:spAutoFit/>
          </a:bodyPr>
          <a:lstStyle/>
          <a:p>
            <a:r>
              <a:rPr lang="en-US" dirty="0">
                <a:solidFill>
                  <a:srgbClr val="FF2F92"/>
                </a:solidFill>
              </a:rPr>
              <a:t>Mariah Carey</a:t>
            </a:r>
          </a:p>
        </p:txBody>
      </p:sp>
      <p:sp>
        <p:nvSpPr>
          <p:cNvPr id="14" name="TextBox 13">
            <a:extLst>
              <a:ext uri="{FF2B5EF4-FFF2-40B4-BE49-F238E27FC236}">
                <a16:creationId xmlns:a16="http://schemas.microsoft.com/office/drawing/2014/main" id="{397971C0-2060-45FC-84F4-A8E7382EE600}"/>
              </a:ext>
            </a:extLst>
          </p:cNvPr>
          <p:cNvSpPr txBox="1"/>
          <p:nvPr/>
        </p:nvSpPr>
        <p:spPr>
          <a:xfrm>
            <a:off x="2913895" y="2903767"/>
            <a:ext cx="1003316" cy="307777"/>
          </a:xfrm>
          <a:prstGeom prst="rect">
            <a:avLst/>
          </a:prstGeom>
          <a:noFill/>
        </p:spPr>
        <p:txBody>
          <a:bodyPr wrap="square" rtlCol="0">
            <a:spAutoFit/>
          </a:bodyPr>
          <a:lstStyle/>
          <a:p>
            <a:r>
              <a:rPr lang="en-US" dirty="0">
                <a:solidFill>
                  <a:srgbClr val="0070C0"/>
                </a:solidFill>
              </a:rPr>
              <a:t>J Lo</a:t>
            </a:r>
          </a:p>
        </p:txBody>
      </p:sp>
      <p:cxnSp>
        <p:nvCxnSpPr>
          <p:cNvPr id="15" name="Straight Arrow Connector 14">
            <a:extLst>
              <a:ext uri="{FF2B5EF4-FFF2-40B4-BE49-F238E27FC236}">
                <a16:creationId xmlns:a16="http://schemas.microsoft.com/office/drawing/2014/main" id="{61F9CEB2-0635-49A1-8E58-BF1638C12F08}"/>
              </a:ext>
            </a:extLst>
          </p:cNvPr>
          <p:cNvCxnSpPr>
            <a:cxnSpLocks/>
          </p:cNvCxnSpPr>
          <p:nvPr/>
        </p:nvCxnSpPr>
        <p:spPr>
          <a:xfrm>
            <a:off x="5367636" y="4037278"/>
            <a:ext cx="0" cy="461629"/>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79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22495" y="2032892"/>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is a model?</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person posing for a picture&#10;&#10;Description automatically generated with medium confidence">
            <a:extLst>
              <a:ext uri="{FF2B5EF4-FFF2-40B4-BE49-F238E27FC236}">
                <a16:creationId xmlns:a16="http://schemas.microsoft.com/office/drawing/2014/main" id="{3A68BBC7-C975-B84C-978E-462AC989D44B}"/>
              </a:ext>
            </a:extLst>
          </p:cNvPr>
          <p:cNvPicPr>
            <a:picLocks noChangeAspect="1"/>
          </p:cNvPicPr>
          <p:nvPr/>
        </p:nvPicPr>
        <p:blipFill>
          <a:blip r:embed="rId3"/>
          <a:stretch>
            <a:fillRect/>
          </a:stretch>
        </p:blipFill>
        <p:spPr>
          <a:xfrm>
            <a:off x="1746961" y="637053"/>
            <a:ext cx="5684468" cy="4260905"/>
          </a:xfrm>
          <a:prstGeom prst="rect">
            <a:avLst/>
          </a:prstGeom>
        </p:spPr>
      </p:pic>
    </p:spTree>
    <p:extLst>
      <p:ext uri="{BB962C8B-B14F-4D97-AF65-F5344CB8AC3E}">
        <p14:creationId xmlns:p14="http://schemas.microsoft.com/office/powerpoint/2010/main" val="31592176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8368C-EE8C-A94B-AF1C-DF2E1F5296DA}"/>
              </a:ext>
            </a:extLst>
          </p:cNvPr>
          <p:cNvSpPr>
            <a:spLocks noGrp="1"/>
          </p:cNvSpPr>
          <p:nvPr>
            <p:ph type="title"/>
          </p:nvPr>
        </p:nvSpPr>
        <p:spPr/>
        <p:txBody>
          <a:bodyPr/>
          <a:lstStyle/>
          <a:p>
            <a:r>
              <a:rPr lang="en-US" dirty="0"/>
              <a:t>Likelihood Example</a:t>
            </a:r>
          </a:p>
        </p:txBody>
      </p:sp>
      <p:sp>
        <p:nvSpPr>
          <p:cNvPr id="3" name="Google Shape;743;p29">
            <a:extLst>
              <a:ext uri="{FF2B5EF4-FFF2-40B4-BE49-F238E27FC236}">
                <a16:creationId xmlns:a16="http://schemas.microsoft.com/office/drawing/2014/main" id="{108EDF82-53D1-49A4-B576-E5F925003BA6}"/>
              </a:ext>
            </a:extLst>
          </p:cNvPr>
          <p:cNvSpPr txBox="1">
            <a:spLocks/>
          </p:cNvSpPr>
          <p:nvPr/>
        </p:nvSpPr>
        <p:spPr>
          <a:xfrm>
            <a:off x="885091" y="1005369"/>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Given the song quality what parameter (i.e., artist) is likely to generate the data (i.e., song) ?</a:t>
            </a:r>
          </a:p>
          <a:p>
            <a:pPr algn="l">
              <a:lnSpc>
                <a:spcPct val="150000"/>
              </a:lnSpc>
            </a:pPr>
            <a:endParaRPr lang="en-US" sz="2400" dirty="0">
              <a:solidFill>
                <a:schemeClr val="accent3"/>
              </a:solidFill>
            </a:endParaRPr>
          </a:p>
        </p:txBody>
      </p:sp>
      <p:pic>
        <p:nvPicPr>
          <p:cNvPr id="5" name="Picture 4" descr="A picture containing text, sky, different&#10;&#10;Description automatically generated">
            <a:extLst>
              <a:ext uri="{FF2B5EF4-FFF2-40B4-BE49-F238E27FC236}">
                <a16:creationId xmlns:a16="http://schemas.microsoft.com/office/drawing/2014/main" id="{0CBE6DB1-1556-4B8D-9CA3-4873758ED376}"/>
              </a:ext>
            </a:extLst>
          </p:cNvPr>
          <p:cNvPicPr>
            <a:picLocks noChangeAspect="1"/>
          </p:cNvPicPr>
          <p:nvPr/>
        </p:nvPicPr>
        <p:blipFill>
          <a:blip r:embed="rId2"/>
          <a:stretch>
            <a:fillRect/>
          </a:stretch>
        </p:blipFill>
        <p:spPr>
          <a:xfrm>
            <a:off x="2138328" y="2433078"/>
            <a:ext cx="4851694" cy="2405462"/>
          </a:xfrm>
          <a:prstGeom prst="rect">
            <a:avLst/>
          </a:prstGeom>
        </p:spPr>
      </p:pic>
      <p:cxnSp>
        <p:nvCxnSpPr>
          <p:cNvPr id="7" name="Straight Arrow Connector 6">
            <a:extLst>
              <a:ext uri="{FF2B5EF4-FFF2-40B4-BE49-F238E27FC236}">
                <a16:creationId xmlns:a16="http://schemas.microsoft.com/office/drawing/2014/main" id="{3DFD98A7-66A3-4DB4-ACBC-9368D22E30CF}"/>
              </a:ext>
            </a:extLst>
          </p:cNvPr>
          <p:cNvCxnSpPr>
            <a:cxnSpLocks/>
          </p:cNvCxnSpPr>
          <p:nvPr/>
        </p:nvCxnSpPr>
        <p:spPr>
          <a:xfrm>
            <a:off x="3415553" y="3240741"/>
            <a:ext cx="611841" cy="395068"/>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EC5C572-D224-438D-8246-1C462AE8F1EA}"/>
              </a:ext>
            </a:extLst>
          </p:cNvPr>
          <p:cNvCxnSpPr>
            <a:cxnSpLocks/>
          </p:cNvCxnSpPr>
          <p:nvPr/>
        </p:nvCxnSpPr>
        <p:spPr>
          <a:xfrm flipH="1">
            <a:off x="5468889" y="3240741"/>
            <a:ext cx="635607" cy="395068"/>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996FCD0-C7E9-4FB1-8775-C5DFE32FBE96}"/>
              </a:ext>
            </a:extLst>
          </p:cNvPr>
          <p:cNvSpPr txBox="1"/>
          <p:nvPr/>
        </p:nvSpPr>
        <p:spPr>
          <a:xfrm>
            <a:off x="6142110" y="2871829"/>
            <a:ext cx="1003316" cy="523220"/>
          </a:xfrm>
          <a:prstGeom prst="rect">
            <a:avLst/>
          </a:prstGeom>
          <a:noFill/>
        </p:spPr>
        <p:txBody>
          <a:bodyPr wrap="square" rtlCol="0">
            <a:spAutoFit/>
          </a:bodyPr>
          <a:lstStyle/>
          <a:p>
            <a:r>
              <a:rPr lang="en-US" dirty="0">
                <a:solidFill>
                  <a:srgbClr val="FF2F92"/>
                </a:solidFill>
              </a:rPr>
              <a:t>Mariah Carey</a:t>
            </a:r>
          </a:p>
        </p:txBody>
      </p:sp>
      <p:sp>
        <p:nvSpPr>
          <p:cNvPr id="14" name="TextBox 13">
            <a:extLst>
              <a:ext uri="{FF2B5EF4-FFF2-40B4-BE49-F238E27FC236}">
                <a16:creationId xmlns:a16="http://schemas.microsoft.com/office/drawing/2014/main" id="{397971C0-2060-45FC-84F4-A8E7382EE600}"/>
              </a:ext>
            </a:extLst>
          </p:cNvPr>
          <p:cNvSpPr txBox="1"/>
          <p:nvPr/>
        </p:nvSpPr>
        <p:spPr>
          <a:xfrm>
            <a:off x="2913895" y="2903767"/>
            <a:ext cx="1003316" cy="307777"/>
          </a:xfrm>
          <a:prstGeom prst="rect">
            <a:avLst/>
          </a:prstGeom>
          <a:noFill/>
        </p:spPr>
        <p:txBody>
          <a:bodyPr wrap="square" rtlCol="0">
            <a:spAutoFit/>
          </a:bodyPr>
          <a:lstStyle/>
          <a:p>
            <a:r>
              <a:rPr lang="en-US" dirty="0">
                <a:solidFill>
                  <a:srgbClr val="0070C0"/>
                </a:solidFill>
              </a:rPr>
              <a:t>J Lo</a:t>
            </a:r>
          </a:p>
        </p:txBody>
      </p:sp>
      <p:cxnSp>
        <p:nvCxnSpPr>
          <p:cNvPr id="15" name="Straight Arrow Connector 14">
            <a:extLst>
              <a:ext uri="{FF2B5EF4-FFF2-40B4-BE49-F238E27FC236}">
                <a16:creationId xmlns:a16="http://schemas.microsoft.com/office/drawing/2014/main" id="{61F9CEB2-0635-49A1-8E58-BF1638C12F08}"/>
              </a:ext>
            </a:extLst>
          </p:cNvPr>
          <p:cNvCxnSpPr>
            <a:cxnSpLocks/>
          </p:cNvCxnSpPr>
          <p:nvPr/>
        </p:nvCxnSpPr>
        <p:spPr>
          <a:xfrm>
            <a:off x="5367636" y="4037278"/>
            <a:ext cx="0" cy="461629"/>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14105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8368C-EE8C-A94B-AF1C-DF2E1F5296DA}"/>
              </a:ext>
            </a:extLst>
          </p:cNvPr>
          <p:cNvSpPr>
            <a:spLocks noGrp="1"/>
          </p:cNvSpPr>
          <p:nvPr>
            <p:ph type="title"/>
          </p:nvPr>
        </p:nvSpPr>
        <p:spPr/>
        <p:txBody>
          <a:bodyPr/>
          <a:lstStyle/>
          <a:p>
            <a:r>
              <a:rPr lang="en-US" dirty="0"/>
              <a:t>Likelihood Example</a:t>
            </a:r>
          </a:p>
        </p:txBody>
      </p:sp>
      <p:sp>
        <p:nvSpPr>
          <p:cNvPr id="3" name="Google Shape;743;p29">
            <a:extLst>
              <a:ext uri="{FF2B5EF4-FFF2-40B4-BE49-F238E27FC236}">
                <a16:creationId xmlns:a16="http://schemas.microsoft.com/office/drawing/2014/main" id="{108EDF82-53D1-49A4-B576-E5F925003BA6}"/>
              </a:ext>
            </a:extLst>
          </p:cNvPr>
          <p:cNvSpPr txBox="1">
            <a:spLocks/>
          </p:cNvSpPr>
          <p:nvPr/>
        </p:nvSpPr>
        <p:spPr>
          <a:xfrm>
            <a:off x="885091" y="1005369"/>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This is a problem of maximizing the likelihood of a parameter given data</a:t>
            </a:r>
          </a:p>
          <a:p>
            <a:pPr algn="l">
              <a:lnSpc>
                <a:spcPct val="150000"/>
              </a:lnSpc>
            </a:pPr>
            <a:endParaRPr lang="en-US" sz="2400" dirty="0">
              <a:solidFill>
                <a:schemeClr val="accent3"/>
              </a:solidFill>
            </a:endParaRPr>
          </a:p>
        </p:txBody>
      </p:sp>
      <p:pic>
        <p:nvPicPr>
          <p:cNvPr id="5" name="Picture 4" descr="A picture containing text, sky, different&#10;&#10;Description automatically generated">
            <a:extLst>
              <a:ext uri="{FF2B5EF4-FFF2-40B4-BE49-F238E27FC236}">
                <a16:creationId xmlns:a16="http://schemas.microsoft.com/office/drawing/2014/main" id="{0CBE6DB1-1556-4B8D-9CA3-4873758ED376}"/>
              </a:ext>
            </a:extLst>
          </p:cNvPr>
          <p:cNvPicPr>
            <a:picLocks noChangeAspect="1"/>
          </p:cNvPicPr>
          <p:nvPr/>
        </p:nvPicPr>
        <p:blipFill>
          <a:blip r:embed="rId2"/>
          <a:stretch>
            <a:fillRect/>
          </a:stretch>
        </p:blipFill>
        <p:spPr>
          <a:xfrm>
            <a:off x="2138328" y="2433078"/>
            <a:ext cx="4851694" cy="2405462"/>
          </a:xfrm>
          <a:prstGeom prst="rect">
            <a:avLst/>
          </a:prstGeom>
        </p:spPr>
      </p:pic>
      <p:cxnSp>
        <p:nvCxnSpPr>
          <p:cNvPr id="7" name="Straight Arrow Connector 6">
            <a:extLst>
              <a:ext uri="{FF2B5EF4-FFF2-40B4-BE49-F238E27FC236}">
                <a16:creationId xmlns:a16="http://schemas.microsoft.com/office/drawing/2014/main" id="{3DFD98A7-66A3-4DB4-ACBC-9368D22E30CF}"/>
              </a:ext>
            </a:extLst>
          </p:cNvPr>
          <p:cNvCxnSpPr>
            <a:cxnSpLocks/>
          </p:cNvCxnSpPr>
          <p:nvPr/>
        </p:nvCxnSpPr>
        <p:spPr>
          <a:xfrm>
            <a:off x="3415553" y="3240741"/>
            <a:ext cx="611841" cy="395068"/>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EC5C572-D224-438D-8246-1C462AE8F1EA}"/>
              </a:ext>
            </a:extLst>
          </p:cNvPr>
          <p:cNvCxnSpPr>
            <a:cxnSpLocks/>
          </p:cNvCxnSpPr>
          <p:nvPr/>
        </p:nvCxnSpPr>
        <p:spPr>
          <a:xfrm flipH="1">
            <a:off x="5468889" y="3240741"/>
            <a:ext cx="635607" cy="395068"/>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996FCD0-C7E9-4FB1-8775-C5DFE32FBE96}"/>
              </a:ext>
            </a:extLst>
          </p:cNvPr>
          <p:cNvSpPr txBox="1"/>
          <p:nvPr/>
        </p:nvSpPr>
        <p:spPr>
          <a:xfrm>
            <a:off x="6142110" y="2871829"/>
            <a:ext cx="1003316" cy="523220"/>
          </a:xfrm>
          <a:prstGeom prst="rect">
            <a:avLst/>
          </a:prstGeom>
          <a:noFill/>
        </p:spPr>
        <p:txBody>
          <a:bodyPr wrap="square" rtlCol="0">
            <a:spAutoFit/>
          </a:bodyPr>
          <a:lstStyle/>
          <a:p>
            <a:r>
              <a:rPr lang="en-US" dirty="0">
                <a:solidFill>
                  <a:srgbClr val="FF2F92"/>
                </a:solidFill>
              </a:rPr>
              <a:t>Mariah Carey</a:t>
            </a:r>
          </a:p>
        </p:txBody>
      </p:sp>
      <p:sp>
        <p:nvSpPr>
          <p:cNvPr id="14" name="TextBox 13">
            <a:extLst>
              <a:ext uri="{FF2B5EF4-FFF2-40B4-BE49-F238E27FC236}">
                <a16:creationId xmlns:a16="http://schemas.microsoft.com/office/drawing/2014/main" id="{397971C0-2060-45FC-84F4-A8E7382EE600}"/>
              </a:ext>
            </a:extLst>
          </p:cNvPr>
          <p:cNvSpPr txBox="1"/>
          <p:nvPr/>
        </p:nvSpPr>
        <p:spPr>
          <a:xfrm>
            <a:off x="2913895" y="2903767"/>
            <a:ext cx="1003316" cy="307777"/>
          </a:xfrm>
          <a:prstGeom prst="rect">
            <a:avLst/>
          </a:prstGeom>
          <a:noFill/>
        </p:spPr>
        <p:txBody>
          <a:bodyPr wrap="square" rtlCol="0">
            <a:spAutoFit/>
          </a:bodyPr>
          <a:lstStyle/>
          <a:p>
            <a:r>
              <a:rPr lang="en-US" dirty="0">
                <a:solidFill>
                  <a:srgbClr val="0070C0"/>
                </a:solidFill>
              </a:rPr>
              <a:t>J Lo</a:t>
            </a:r>
          </a:p>
        </p:txBody>
      </p:sp>
      <p:cxnSp>
        <p:nvCxnSpPr>
          <p:cNvPr id="15" name="Straight Arrow Connector 14">
            <a:extLst>
              <a:ext uri="{FF2B5EF4-FFF2-40B4-BE49-F238E27FC236}">
                <a16:creationId xmlns:a16="http://schemas.microsoft.com/office/drawing/2014/main" id="{61F9CEB2-0635-49A1-8E58-BF1638C12F08}"/>
              </a:ext>
            </a:extLst>
          </p:cNvPr>
          <p:cNvCxnSpPr>
            <a:cxnSpLocks/>
          </p:cNvCxnSpPr>
          <p:nvPr/>
        </p:nvCxnSpPr>
        <p:spPr>
          <a:xfrm>
            <a:off x="5367636" y="4037278"/>
            <a:ext cx="0" cy="461629"/>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0178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8368C-EE8C-A94B-AF1C-DF2E1F5296DA}"/>
              </a:ext>
            </a:extLst>
          </p:cNvPr>
          <p:cNvSpPr>
            <a:spLocks noGrp="1"/>
          </p:cNvSpPr>
          <p:nvPr>
            <p:ph type="title"/>
          </p:nvPr>
        </p:nvSpPr>
        <p:spPr/>
        <p:txBody>
          <a:bodyPr/>
          <a:lstStyle/>
          <a:p>
            <a:r>
              <a:rPr lang="en-US" dirty="0"/>
              <a:t>Likelihood Example</a:t>
            </a:r>
          </a:p>
        </p:txBody>
      </p:sp>
      <p:sp>
        <p:nvSpPr>
          <p:cNvPr id="3" name="Google Shape;743;p29">
            <a:extLst>
              <a:ext uri="{FF2B5EF4-FFF2-40B4-BE49-F238E27FC236}">
                <a16:creationId xmlns:a16="http://schemas.microsoft.com/office/drawing/2014/main" id="{108EDF82-53D1-49A4-B576-E5F925003BA6}"/>
              </a:ext>
            </a:extLst>
          </p:cNvPr>
          <p:cNvSpPr txBox="1">
            <a:spLocks/>
          </p:cNvSpPr>
          <p:nvPr/>
        </p:nvSpPr>
        <p:spPr>
          <a:xfrm>
            <a:off x="885091" y="1005369"/>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b="1" dirty="0">
              <a:solidFill>
                <a:schemeClr val="accent3"/>
              </a:solidFill>
            </a:endParaRPr>
          </a:p>
        </p:txBody>
      </p:sp>
      <p:pic>
        <p:nvPicPr>
          <p:cNvPr id="7" name="Picture 6" descr="A picture containing text, different&#10;&#10;Description automatically generated">
            <a:extLst>
              <a:ext uri="{FF2B5EF4-FFF2-40B4-BE49-F238E27FC236}">
                <a16:creationId xmlns:a16="http://schemas.microsoft.com/office/drawing/2014/main" id="{ADE062FD-BD04-43D7-8CDB-877BFA9907F8}"/>
              </a:ext>
            </a:extLst>
          </p:cNvPr>
          <p:cNvPicPr>
            <a:picLocks noChangeAspect="1"/>
          </p:cNvPicPr>
          <p:nvPr/>
        </p:nvPicPr>
        <p:blipFill>
          <a:blip r:embed="rId2"/>
          <a:stretch>
            <a:fillRect/>
          </a:stretch>
        </p:blipFill>
        <p:spPr>
          <a:xfrm>
            <a:off x="969348" y="1165776"/>
            <a:ext cx="7237586" cy="3588383"/>
          </a:xfrm>
          <a:prstGeom prst="rect">
            <a:avLst/>
          </a:prstGeom>
        </p:spPr>
      </p:pic>
      <p:cxnSp>
        <p:nvCxnSpPr>
          <p:cNvPr id="8" name="Straight Arrow Connector 7">
            <a:extLst>
              <a:ext uri="{FF2B5EF4-FFF2-40B4-BE49-F238E27FC236}">
                <a16:creationId xmlns:a16="http://schemas.microsoft.com/office/drawing/2014/main" id="{5FEAB03A-9761-45E0-849C-843516079714}"/>
              </a:ext>
            </a:extLst>
          </p:cNvPr>
          <p:cNvCxnSpPr>
            <a:cxnSpLocks/>
          </p:cNvCxnSpPr>
          <p:nvPr/>
        </p:nvCxnSpPr>
        <p:spPr>
          <a:xfrm>
            <a:off x="4381799" y="3806463"/>
            <a:ext cx="0" cy="461629"/>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27040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8368C-EE8C-A94B-AF1C-DF2E1F5296DA}"/>
              </a:ext>
            </a:extLst>
          </p:cNvPr>
          <p:cNvSpPr>
            <a:spLocks noGrp="1"/>
          </p:cNvSpPr>
          <p:nvPr>
            <p:ph type="title"/>
          </p:nvPr>
        </p:nvSpPr>
        <p:spPr/>
        <p:txBody>
          <a:bodyPr/>
          <a:lstStyle/>
          <a:p>
            <a:r>
              <a:rPr lang="en-US" dirty="0"/>
              <a:t>Likelihood</a:t>
            </a:r>
          </a:p>
        </p:txBody>
      </p:sp>
      <p:sp>
        <p:nvSpPr>
          <p:cNvPr id="3" name="Google Shape;743;p29">
            <a:extLst>
              <a:ext uri="{FF2B5EF4-FFF2-40B4-BE49-F238E27FC236}">
                <a16:creationId xmlns:a16="http://schemas.microsoft.com/office/drawing/2014/main" id="{108EDF82-53D1-49A4-B576-E5F925003BA6}"/>
              </a:ext>
            </a:extLst>
          </p:cNvPr>
          <p:cNvSpPr txBox="1">
            <a:spLocks/>
          </p:cNvSpPr>
          <p:nvPr/>
        </p:nvSpPr>
        <p:spPr>
          <a:xfrm>
            <a:off x="885091" y="1005369"/>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Therefore, we can see how maximizing the likelihood can generate a model that best explains the distribution of our data based on an unknown parameter (random variable)</a:t>
            </a:r>
          </a:p>
        </p:txBody>
      </p:sp>
    </p:spTree>
    <p:extLst>
      <p:ext uri="{BB962C8B-B14F-4D97-AF65-F5344CB8AC3E}">
        <p14:creationId xmlns:p14="http://schemas.microsoft.com/office/powerpoint/2010/main" val="12735057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8368C-EE8C-A94B-AF1C-DF2E1F5296DA}"/>
              </a:ext>
            </a:extLst>
          </p:cNvPr>
          <p:cNvSpPr>
            <a:spLocks noGrp="1"/>
          </p:cNvSpPr>
          <p:nvPr>
            <p:ph type="title"/>
          </p:nvPr>
        </p:nvSpPr>
        <p:spPr/>
        <p:txBody>
          <a:bodyPr/>
          <a:lstStyle/>
          <a:p>
            <a:r>
              <a:rPr lang="en-US" dirty="0"/>
              <a:t>Likelihood</a:t>
            </a:r>
          </a:p>
        </p:txBody>
      </p:sp>
      <p:sp>
        <p:nvSpPr>
          <p:cNvPr id="3" name="Google Shape;743;p29">
            <a:extLst>
              <a:ext uri="{FF2B5EF4-FFF2-40B4-BE49-F238E27FC236}">
                <a16:creationId xmlns:a16="http://schemas.microsoft.com/office/drawing/2014/main" id="{108EDF82-53D1-49A4-B576-E5F925003BA6}"/>
              </a:ext>
            </a:extLst>
          </p:cNvPr>
          <p:cNvSpPr txBox="1">
            <a:spLocks/>
          </p:cNvSpPr>
          <p:nvPr/>
        </p:nvSpPr>
        <p:spPr>
          <a:xfrm>
            <a:off x="885091" y="1005369"/>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The goodness-of-fit of models will be described in Log likelihoods. These values by themselves are meaningless. They can only tell you how well a model fits RELATIVE to another model fit on the SAME data.</a:t>
            </a:r>
          </a:p>
        </p:txBody>
      </p:sp>
    </p:spTree>
    <p:extLst>
      <p:ext uri="{BB962C8B-B14F-4D97-AF65-F5344CB8AC3E}">
        <p14:creationId xmlns:p14="http://schemas.microsoft.com/office/powerpoint/2010/main" val="3595513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BAC6-D8AC-4645-AA0A-9AD277B5952D}"/>
              </a:ext>
            </a:extLst>
          </p:cNvPr>
          <p:cNvSpPr>
            <a:spLocks noGrp="1"/>
          </p:cNvSpPr>
          <p:nvPr>
            <p:ph type="title"/>
          </p:nvPr>
        </p:nvSpPr>
        <p:spPr/>
        <p:txBody>
          <a:bodyPr/>
          <a:lstStyle/>
          <a:p>
            <a:r>
              <a:rPr lang="en-US" dirty="0"/>
              <a:t>Degrees of freedom</a:t>
            </a:r>
          </a:p>
        </p:txBody>
      </p:sp>
      <p:sp>
        <p:nvSpPr>
          <p:cNvPr id="3" name="Text Placeholder 2">
            <a:extLst>
              <a:ext uri="{FF2B5EF4-FFF2-40B4-BE49-F238E27FC236}">
                <a16:creationId xmlns:a16="http://schemas.microsoft.com/office/drawing/2014/main" id="{56E3075E-5FA6-3B4E-9114-5761123715E2}"/>
              </a:ext>
            </a:extLst>
          </p:cNvPr>
          <p:cNvSpPr>
            <a:spLocks noGrp="1"/>
          </p:cNvSpPr>
          <p:nvPr>
            <p:ph type="body" idx="1"/>
          </p:nvPr>
        </p:nvSpPr>
        <p:spPr>
          <a:xfrm>
            <a:off x="861125" y="1325435"/>
            <a:ext cx="7406100" cy="1616100"/>
          </a:xfrm>
        </p:spPr>
        <p:txBody>
          <a:bodyPr/>
          <a:lstStyle/>
          <a:p>
            <a:pPr marL="139700" indent="0">
              <a:buNone/>
            </a:pPr>
            <a:r>
              <a:rPr lang="en-US" sz="2000" dirty="0"/>
              <a:t>Each model has a different number of ‘free’ variables / values that can vary</a:t>
            </a:r>
          </a:p>
          <a:p>
            <a:pPr marL="139700" indent="0">
              <a:buNone/>
            </a:pPr>
            <a:r>
              <a:rPr lang="en-US" sz="2000" dirty="0"/>
              <a:t>The more your model is free to vary, the better it can fit data</a:t>
            </a:r>
          </a:p>
          <a:p>
            <a:pPr marL="139700" indent="0">
              <a:buNone/>
            </a:pPr>
            <a:r>
              <a:rPr lang="en-US" sz="2000" dirty="0"/>
              <a:t>Visually, this is the equivalent of adding more bends to your data</a:t>
            </a:r>
          </a:p>
          <a:p>
            <a:pPr marL="139700" indent="0">
              <a:buNone/>
            </a:pPr>
            <a:r>
              <a:rPr lang="en-US" sz="2000" dirty="0"/>
              <a:t>While we love flexibility, models that are too flexible are hard to interpret and tend not to generalize well</a:t>
            </a:r>
          </a:p>
        </p:txBody>
      </p:sp>
    </p:spTree>
    <p:extLst>
      <p:ext uri="{BB962C8B-B14F-4D97-AF65-F5344CB8AC3E}">
        <p14:creationId xmlns:p14="http://schemas.microsoft.com/office/powerpoint/2010/main" val="41787498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BAC6-D8AC-4645-AA0A-9AD277B5952D}"/>
              </a:ext>
            </a:extLst>
          </p:cNvPr>
          <p:cNvSpPr>
            <a:spLocks noGrp="1"/>
          </p:cNvSpPr>
          <p:nvPr>
            <p:ph type="title"/>
          </p:nvPr>
        </p:nvSpPr>
        <p:spPr/>
        <p:txBody>
          <a:bodyPr/>
          <a:lstStyle/>
          <a:p>
            <a:r>
              <a:rPr lang="en-US" dirty="0"/>
              <a:t>Degrees of freedom</a:t>
            </a:r>
          </a:p>
        </p:txBody>
      </p:sp>
      <p:sp>
        <p:nvSpPr>
          <p:cNvPr id="3" name="Text Placeholder 2">
            <a:extLst>
              <a:ext uri="{FF2B5EF4-FFF2-40B4-BE49-F238E27FC236}">
                <a16:creationId xmlns:a16="http://schemas.microsoft.com/office/drawing/2014/main" id="{56E3075E-5FA6-3B4E-9114-5761123715E2}"/>
              </a:ext>
            </a:extLst>
          </p:cNvPr>
          <p:cNvSpPr>
            <a:spLocks noGrp="1"/>
          </p:cNvSpPr>
          <p:nvPr>
            <p:ph type="body" idx="1"/>
          </p:nvPr>
        </p:nvSpPr>
        <p:spPr/>
        <p:txBody>
          <a:bodyPr/>
          <a:lstStyle/>
          <a:p>
            <a:pPr marL="139700" indent="0">
              <a:buNone/>
            </a:pPr>
            <a:endParaRPr lang="en-US" dirty="0"/>
          </a:p>
        </p:txBody>
      </p:sp>
      <p:pic>
        <p:nvPicPr>
          <p:cNvPr id="5" name="Picture 4" descr="A picture containing map&#10;&#10;Description automatically generated">
            <a:extLst>
              <a:ext uri="{FF2B5EF4-FFF2-40B4-BE49-F238E27FC236}">
                <a16:creationId xmlns:a16="http://schemas.microsoft.com/office/drawing/2014/main" id="{E66AF6A6-25BE-504B-A24B-E9E553F040B0}"/>
              </a:ext>
            </a:extLst>
          </p:cNvPr>
          <p:cNvPicPr>
            <a:picLocks noChangeAspect="1"/>
          </p:cNvPicPr>
          <p:nvPr/>
        </p:nvPicPr>
        <p:blipFill rotWithShape="1">
          <a:blip r:embed="rId2"/>
          <a:srcRect l="9062" t="4914" r="7628" b="3090"/>
          <a:stretch/>
        </p:blipFill>
        <p:spPr>
          <a:xfrm>
            <a:off x="930628" y="588957"/>
            <a:ext cx="7282743" cy="4354285"/>
          </a:xfrm>
          <a:prstGeom prst="rect">
            <a:avLst/>
          </a:prstGeom>
        </p:spPr>
      </p:pic>
    </p:spTree>
    <p:extLst>
      <p:ext uri="{BB962C8B-B14F-4D97-AF65-F5344CB8AC3E}">
        <p14:creationId xmlns:p14="http://schemas.microsoft.com/office/powerpoint/2010/main" val="10206469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7091" y="789405"/>
            <a:ext cx="4101766" cy="4043994"/>
          </a:xfrm>
          <a:prstGeom prst="rect">
            <a:avLst/>
          </a:prstGeom>
        </p:spPr>
      </p:pic>
      <p:sp>
        <p:nvSpPr>
          <p:cNvPr id="5" name="Title 4"/>
          <p:cNvSpPr>
            <a:spLocks noGrp="1"/>
          </p:cNvSpPr>
          <p:nvPr>
            <p:ph type="title"/>
          </p:nvPr>
        </p:nvSpPr>
        <p:spPr>
          <a:xfrm rot="16200000">
            <a:off x="-2837923" y="2598983"/>
            <a:ext cx="7733400" cy="572700"/>
          </a:xfrm>
        </p:spPr>
        <p:txBody>
          <a:bodyPr/>
          <a:lstStyle/>
          <a:p>
            <a:r>
              <a:rPr lang="en-US" dirty="0"/>
              <a:t>Overfitting</a:t>
            </a:r>
          </a:p>
        </p:txBody>
      </p:sp>
      <p:pic>
        <p:nvPicPr>
          <p:cNvPr id="6" name="Content Placeholder 5"/>
          <p:cNvPicPr>
            <a:picLocks noGrp="1" noChangeAspect="1"/>
          </p:cNvPicPr>
          <p:nvPr>
            <p:ph sz="half" idx="4294967295"/>
          </p:nvPr>
        </p:nvPicPr>
        <p:blipFill>
          <a:blip r:embed="rId4">
            <a:extLst>
              <a:ext uri="{28A0092B-C50C-407E-A947-70E740481C1C}">
                <a14:useLocalDpi xmlns:a14="http://schemas.microsoft.com/office/drawing/2010/main" val="0"/>
              </a:ext>
            </a:extLst>
          </a:blip>
          <a:stretch>
            <a:fillRect/>
          </a:stretch>
        </p:blipFill>
        <p:spPr>
          <a:xfrm>
            <a:off x="2502922" y="913866"/>
            <a:ext cx="3486150" cy="3263900"/>
          </a:xfrm>
        </p:spPr>
      </p:pic>
      <p:grpSp>
        <p:nvGrpSpPr>
          <p:cNvPr id="9" name="Group 8"/>
          <p:cNvGrpSpPr/>
          <p:nvPr/>
        </p:nvGrpSpPr>
        <p:grpSpPr>
          <a:xfrm>
            <a:off x="2855001" y="1489703"/>
            <a:ext cx="2455704" cy="2662947"/>
            <a:chOff x="4078779" y="2514885"/>
            <a:chExt cx="3274272" cy="3550596"/>
          </a:xfrm>
        </p:grpSpPr>
        <p:sp>
          <p:nvSpPr>
            <p:cNvPr id="8" name="Oval 7"/>
            <p:cNvSpPr/>
            <p:nvPr/>
          </p:nvSpPr>
          <p:spPr>
            <a:xfrm>
              <a:off x="4791627" y="251488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Oval 21"/>
            <p:cNvSpPr/>
            <p:nvPr/>
          </p:nvSpPr>
          <p:spPr>
            <a:xfrm>
              <a:off x="4602441" y="281443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Oval 22"/>
            <p:cNvSpPr/>
            <p:nvPr/>
          </p:nvSpPr>
          <p:spPr>
            <a:xfrm>
              <a:off x="4579368" y="311397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Oval 23"/>
            <p:cNvSpPr/>
            <p:nvPr/>
          </p:nvSpPr>
          <p:spPr>
            <a:xfrm>
              <a:off x="4500377" y="3466072"/>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Oval 24"/>
            <p:cNvSpPr/>
            <p:nvPr/>
          </p:nvSpPr>
          <p:spPr>
            <a:xfrm>
              <a:off x="4450371" y="365101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Oval 25"/>
            <p:cNvSpPr/>
            <p:nvPr/>
          </p:nvSpPr>
          <p:spPr>
            <a:xfrm>
              <a:off x="4542582" y="3938762"/>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Oval 26"/>
            <p:cNvSpPr/>
            <p:nvPr/>
          </p:nvSpPr>
          <p:spPr>
            <a:xfrm>
              <a:off x="4642594" y="411530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2" name="Oval 31"/>
            <p:cNvSpPr/>
            <p:nvPr/>
          </p:nvSpPr>
          <p:spPr>
            <a:xfrm>
              <a:off x="4335251" y="4924601"/>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3" name="Oval 32"/>
            <p:cNvSpPr/>
            <p:nvPr/>
          </p:nvSpPr>
          <p:spPr>
            <a:xfrm>
              <a:off x="4477798" y="502461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Oval 33"/>
            <p:cNvSpPr/>
            <p:nvPr/>
          </p:nvSpPr>
          <p:spPr>
            <a:xfrm>
              <a:off x="4213972" y="501963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5" name="Oval 34"/>
            <p:cNvSpPr/>
            <p:nvPr/>
          </p:nvSpPr>
          <p:spPr>
            <a:xfrm>
              <a:off x="4078779" y="5119648"/>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Oval 35"/>
            <p:cNvSpPr/>
            <p:nvPr/>
          </p:nvSpPr>
          <p:spPr>
            <a:xfrm>
              <a:off x="4313984" y="524736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Oval 36"/>
            <p:cNvSpPr/>
            <p:nvPr/>
          </p:nvSpPr>
          <p:spPr>
            <a:xfrm>
              <a:off x="4450371" y="5190136"/>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Oval 37"/>
            <p:cNvSpPr/>
            <p:nvPr/>
          </p:nvSpPr>
          <p:spPr>
            <a:xfrm>
              <a:off x="4681762" y="5894329"/>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Oval 38"/>
            <p:cNvSpPr/>
            <p:nvPr/>
          </p:nvSpPr>
          <p:spPr>
            <a:xfrm>
              <a:off x="4791627" y="5920717"/>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Oval 39"/>
            <p:cNvSpPr/>
            <p:nvPr/>
          </p:nvSpPr>
          <p:spPr>
            <a:xfrm>
              <a:off x="5002164" y="594433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Oval 40"/>
            <p:cNvSpPr/>
            <p:nvPr/>
          </p:nvSpPr>
          <p:spPr>
            <a:xfrm>
              <a:off x="5559212" y="5894329"/>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Oval 41"/>
            <p:cNvSpPr/>
            <p:nvPr/>
          </p:nvSpPr>
          <p:spPr>
            <a:xfrm>
              <a:off x="6383496" y="5965468"/>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 name="Oval 42"/>
            <p:cNvSpPr/>
            <p:nvPr/>
          </p:nvSpPr>
          <p:spPr>
            <a:xfrm>
              <a:off x="6640999" y="594647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4" name="Oval 43"/>
            <p:cNvSpPr/>
            <p:nvPr/>
          </p:nvSpPr>
          <p:spPr>
            <a:xfrm>
              <a:off x="6863828" y="582070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 name="Oval 44"/>
            <p:cNvSpPr/>
            <p:nvPr/>
          </p:nvSpPr>
          <p:spPr>
            <a:xfrm>
              <a:off x="6963840" y="563576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 name="Oval 45"/>
            <p:cNvSpPr/>
            <p:nvPr/>
          </p:nvSpPr>
          <p:spPr>
            <a:xfrm>
              <a:off x="7063852" y="527995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 name="Oval 46"/>
            <p:cNvSpPr/>
            <p:nvPr/>
          </p:nvSpPr>
          <p:spPr>
            <a:xfrm>
              <a:off x="6913834" y="520709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8" name="Oval 47"/>
            <p:cNvSpPr/>
            <p:nvPr/>
          </p:nvSpPr>
          <p:spPr>
            <a:xfrm>
              <a:off x="7253039" y="5090123"/>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9" name="Oval 48"/>
            <p:cNvSpPr/>
            <p:nvPr/>
          </p:nvSpPr>
          <p:spPr>
            <a:xfrm>
              <a:off x="7110492" y="501963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0" name="Oval 49"/>
            <p:cNvSpPr/>
            <p:nvPr/>
          </p:nvSpPr>
          <p:spPr>
            <a:xfrm>
              <a:off x="6948013" y="4942756"/>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 name="Oval 50"/>
            <p:cNvSpPr/>
            <p:nvPr/>
          </p:nvSpPr>
          <p:spPr>
            <a:xfrm>
              <a:off x="6835540" y="5039613"/>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2" name="Oval 51"/>
            <p:cNvSpPr/>
            <p:nvPr/>
          </p:nvSpPr>
          <p:spPr>
            <a:xfrm>
              <a:off x="6674226" y="411530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3" name="Oval 52"/>
            <p:cNvSpPr/>
            <p:nvPr/>
          </p:nvSpPr>
          <p:spPr>
            <a:xfrm>
              <a:off x="6763816" y="380850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4" name="Oval 53"/>
            <p:cNvSpPr/>
            <p:nvPr/>
          </p:nvSpPr>
          <p:spPr>
            <a:xfrm>
              <a:off x="6785534" y="3466072"/>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5" name="Oval 54"/>
            <p:cNvSpPr/>
            <p:nvPr/>
          </p:nvSpPr>
          <p:spPr>
            <a:xfrm>
              <a:off x="6713810" y="3121623"/>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6" name="Oval 55"/>
            <p:cNvSpPr/>
            <p:nvPr/>
          </p:nvSpPr>
          <p:spPr>
            <a:xfrm>
              <a:off x="6713810" y="277535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Oval 56"/>
            <p:cNvSpPr/>
            <p:nvPr/>
          </p:nvSpPr>
          <p:spPr>
            <a:xfrm>
              <a:off x="6530041" y="2516396"/>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cxnSp>
        <p:nvCxnSpPr>
          <p:cNvPr id="20" name="Straight Connector 19"/>
          <p:cNvCxnSpPr/>
          <p:nvPr/>
        </p:nvCxnSpPr>
        <p:spPr>
          <a:xfrm>
            <a:off x="2674372" y="2830179"/>
            <a:ext cx="3143250" cy="3399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Freeform 60"/>
          <p:cNvSpPr/>
          <p:nvPr/>
        </p:nvSpPr>
        <p:spPr>
          <a:xfrm>
            <a:off x="2674372" y="1693026"/>
            <a:ext cx="2997200" cy="2164468"/>
          </a:xfrm>
          <a:custGeom>
            <a:avLst/>
            <a:gdLst>
              <a:gd name="connsiteX0" fmla="*/ 0 w 3996266"/>
              <a:gd name="connsiteY0" fmla="*/ 0 h 1778013"/>
              <a:gd name="connsiteX1" fmla="*/ 1921933 w 3996266"/>
              <a:gd name="connsiteY1" fmla="*/ 1778000 h 1778013"/>
              <a:gd name="connsiteX2" fmla="*/ 3996266 w 3996266"/>
              <a:gd name="connsiteY2" fmla="*/ 33866 h 1778013"/>
            </a:gdLst>
            <a:ahLst/>
            <a:cxnLst>
              <a:cxn ang="0">
                <a:pos x="connsiteX0" y="connsiteY0"/>
              </a:cxn>
              <a:cxn ang="0">
                <a:pos x="connsiteX1" y="connsiteY1"/>
              </a:cxn>
              <a:cxn ang="0">
                <a:pos x="connsiteX2" y="connsiteY2"/>
              </a:cxn>
            </a:cxnLst>
            <a:rect l="l" t="t" r="r" b="b"/>
            <a:pathLst>
              <a:path w="3996266" h="1778013">
                <a:moveTo>
                  <a:pt x="0" y="0"/>
                </a:moveTo>
                <a:cubicBezTo>
                  <a:pt x="627944" y="886178"/>
                  <a:pt x="1255889" y="1772356"/>
                  <a:pt x="1921933" y="1778000"/>
                </a:cubicBezTo>
                <a:cubicBezTo>
                  <a:pt x="2587977" y="1783644"/>
                  <a:pt x="3996266" y="33866"/>
                  <a:pt x="3996266" y="33866"/>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3" name="Freeform 62"/>
          <p:cNvSpPr/>
          <p:nvPr/>
        </p:nvSpPr>
        <p:spPr>
          <a:xfrm>
            <a:off x="2881552" y="1512349"/>
            <a:ext cx="2400315" cy="2616016"/>
          </a:xfrm>
          <a:custGeom>
            <a:avLst/>
            <a:gdLst>
              <a:gd name="connsiteX0" fmla="*/ 2471193 w 3200420"/>
              <a:gd name="connsiteY0" fmla="*/ 0 h 3488021"/>
              <a:gd name="connsiteX1" fmla="*/ 2657460 w 3200420"/>
              <a:gd name="connsiteY1" fmla="*/ 287867 h 3488021"/>
              <a:gd name="connsiteX2" fmla="*/ 2657460 w 3200420"/>
              <a:gd name="connsiteY2" fmla="*/ 635000 h 3488021"/>
              <a:gd name="connsiteX3" fmla="*/ 2742127 w 3200420"/>
              <a:gd name="connsiteY3" fmla="*/ 965200 h 3488021"/>
              <a:gd name="connsiteX4" fmla="*/ 2699793 w 3200420"/>
              <a:gd name="connsiteY4" fmla="*/ 1320800 h 3488021"/>
              <a:gd name="connsiteX5" fmla="*/ 2589727 w 3200420"/>
              <a:gd name="connsiteY5" fmla="*/ 1608667 h 3488021"/>
              <a:gd name="connsiteX6" fmla="*/ 2759060 w 3200420"/>
              <a:gd name="connsiteY6" fmla="*/ 2548467 h 3488021"/>
              <a:gd name="connsiteX7" fmla="*/ 2869127 w 3200420"/>
              <a:gd name="connsiteY7" fmla="*/ 2463800 h 3488021"/>
              <a:gd name="connsiteX8" fmla="*/ 2860660 w 3200420"/>
              <a:gd name="connsiteY8" fmla="*/ 2726267 h 3488021"/>
              <a:gd name="connsiteX9" fmla="*/ 3038460 w 3200420"/>
              <a:gd name="connsiteY9" fmla="*/ 2514600 h 3488021"/>
              <a:gd name="connsiteX10" fmla="*/ 3004593 w 3200420"/>
              <a:gd name="connsiteY10" fmla="*/ 2794000 h 3488021"/>
              <a:gd name="connsiteX11" fmla="*/ 3199327 w 3200420"/>
              <a:gd name="connsiteY11" fmla="*/ 2582334 h 3488021"/>
              <a:gd name="connsiteX12" fmla="*/ 2902993 w 3200420"/>
              <a:gd name="connsiteY12" fmla="*/ 3158067 h 3488021"/>
              <a:gd name="connsiteX13" fmla="*/ 2809860 w 3200420"/>
              <a:gd name="connsiteY13" fmla="*/ 3361267 h 3488021"/>
              <a:gd name="connsiteX14" fmla="*/ 2581260 w 3200420"/>
              <a:gd name="connsiteY14" fmla="*/ 3471334 h 3488021"/>
              <a:gd name="connsiteX15" fmla="*/ 2318793 w 3200420"/>
              <a:gd name="connsiteY15" fmla="*/ 3479800 h 3488021"/>
              <a:gd name="connsiteX16" fmla="*/ 1522927 w 3200420"/>
              <a:gd name="connsiteY16" fmla="*/ 3395134 h 3488021"/>
              <a:gd name="connsiteX17" fmla="*/ 981060 w 3200420"/>
              <a:gd name="connsiteY17" fmla="*/ 3445934 h 3488021"/>
              <a:gd name="connsiteX18" fmla="*/ 743993 w 3200420"/>
              <a:gd name="connsiteY18" fmla="*/ 3445934 h 3488021"/>
              <a:gd name="connsiteX19" fmla="*/ 574660 w 3200420"/>
              <a:gd name="connsiteY19" fmla="*/ 3403600 h 3488021"/>
              <a:gd name="connsiteX20" fmla="*/ 7393 w 3200420"/>
              <a:gd name="connsiteY20" fmla="*/ 2641600 h 3488021"/>
              <a:gd name="connsiteX21" fmla="*/ 244460 w 3200420"/>
              <a:gd name="connsiteY21" fmla="*/ 2794000 h 3488021"/>
              <a:gd name="connsiteX22" fmla="*/ 142860 w 3200420"/>
              <a:gd name="connsiteY22" fmla="*/ 2506134 h 3488021"/>
              <a:gd name="connsiteX23" fmla="*/ 371460 w 3200420"/>
              <a:gd name="connsiteY23" fmla="*/ 2700867 h 3488021"/>
              <a:gd name="connsiteX24" fmla="*/ 244460 w 3200420"/>
              <a:gd name="connsiteY24" fmla="*/ 2396067 h 3488021"/>
              <a:gd name="connsiteX25" fmla="*/ 456127 w 3200420"/>
              <a:gd name="connsiteY25" fmla="*/ 2556934 h 3488021"/>
              <a:gd name="connsiteX26" fmla="*/ 583127 w 3200420"/>
              <a:gd name="connsiteY26" fmla="*/ 1625600 h 3488021"/>
              <a:gd name="connsiteX27" fmla="*/ 473060 w 3200420"/>
              <a:gd name="connsiteY27" fmla="*/ 1464734 h 3488021"/>
              <a:gd name="connsiteX28" fmla="*/ 388393 w 3200420"/>
              <a:gd name="connsiteY28" fmla="*/ 1185334 h 3488021"/>
              <a:gd name="connsiteX29" fmla="*/ 439193 w 3200420"/>
              <a:gd name="connsiteY29" fmla="*/ 965200 h 3488021"/>
              <a:gd name="connsiteX30" fmla="*/ 506927 w 3200420"/>
              <a:gd name="connsiteY30" fmla="*/ 660400 h 3488021"/>
              <a:gd name="connsiteX31" fmla="*/ 549260 w 3200420"/>
              <a:gd name="connsiteY31" fmla="*/ 355600 h 3488021"/>
              <a:gd name="connsiteX32" fmla="*/ 735527 w 3200420"/>
              <a:gd name="connsiteY32" fmla="*/ 33867 h 3488021"/>
              <a:gd name="connsiteX33" fmla="*/ 735527 w 3200420"/>
              <a:gd name="connsiteY33" fmla="*/ 33867 h 348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00420" h="3488021">
                <a:moveTo>
                  <a:pt x="2471193" y="0"/>
                </a:moveTo>
                <a:cubicBezTo>
                  <a:pt x="2548804" y="91017"/>
                  <a:pt x="2626416" y="182034"/>
                  <a:pt x="2657460" y="287867"/>
                </a:cubicBezTo>
                <a:cubicBezTo>
                  <a:pt x="2688504" y="393700"/>
                  <a:pt x="2643349" y="522111"/>
                  <a:pt x="2657460" y="635000"/>
                </a:cubicBezTo>
                <a:cubicBezTo>
                  <a:pt x="2671571" y="747889"/>
                  <a:pt x="2735072" y="850900"/>
                  <a:pt x="2742127" y="965200"/>
                </a:cubicBezTo>
                <a:cubicBezTo>
                  <a:pt x="2749183" y="1079500"/>
                  <a:pt x="2725193" y="1213556"/>
                  <a:pt x="2699793" y="1320800"/>
                </a:cubicBezTo>
                <a:cubicBezTo>
                  <a:pt x="2674393" y="1428044"/>
                  <a:pt x="2579849" y="1404056"/>
                  <a:pt x="2589727" y="1608667"/>
                </a:cubicBezTo>
                <a:cubicBezTo>
                  <a:pt x="2599605" y="1813278"/>
                  <a:pt x="2712493" y="2405945"/>
                  <a:pt x="2759060" y="2548467"/>
                </a:cubicBezTo>
                <a:cubicBezTo>
                  <a:pt x="2805627" y="2690989"/>
                  <a:pt x="2852194" y="2434167"/>
                  <a:pt x="2869127" y="2463800"/>
                </a:cubicBezTo>
                <a:cubicBezTo>
                  <a:pt x="2886060" y="2493433"/>
                  <a:pt x="2832438" y="2717800"/>
                  <a:pt x="2860660" y="2726267"/>
                </a:cubicBezTo>
                <a:cubicBezTo>
                  <a:pt x="2888882" y="2734734"/>
                  <a:pt x="3014471" y="2503311"/>
                  <a:pt x="3038460" y="2514600"/>
                </a:cubicBezTo>
                <a:cubicBezTo>
                  <a:pt x="3062449" y="2525889"/>
                  <a:pt x="2977782" y="2782711"/>
                  <a:pt x="3004593" y="2794000"/>
                </a:cubicBezTo>
                <a:cubicBezTo>
                  <a:pt x="3031404" y="2805289"/>
                  <a:pt x="3216260" y="2521656"/>
                  <a:pt x="3199327" y="2582334"/>
                </a:cubicBezTo>
                <a:cubicBezTo>
                  <a:pt x="3182394" y="2643012"/>
                  <a:pt x="2967904" y="3028245"/>
                  <a:pt x="2902993" y="3158067"/>
                </a:cubicBezTo>
                <a:cubicBezTo>
                  <a:pt x="2838082" y="3287889"/>
                  <a:pt x="2863482" y="3309056"/>
                  <a:pt x="2809860" y="3361267"/>
                </a:cubicBezTo>
                <a:cubicBezTo>
                  <a:pt x="2756238" y="3413478"/>
                  <a:pt x="2663105" y="3451578"/>
                  <a:pt x="2581260" y="3471334"/>
                </a:cubicBezTo>
                <a:cubicBezTo>
                  <a:pt x="2499415" y="3491090"/>
                  <a:pt x="2495182" y="3492500"/>
                  <a:pt x="2318793" y="3479800"/>
                </a:cubicBezTo>
                <a:cubicBezTo>
                  <a:pt x="2142404" y="3467100"/>
                  <a:pt x="1745882" y="3400778"/>
                  <a:pt x="1522927" y="3395134"/>
                </a:cubicBezTo>
                <a:cubicBezTo>
                  <a:pt x="1299972" y="3389490"/>
                  <a:pt x="1110882" y="3437467"/>
                  <a:pt x="981060" y="3445934"/>
                </a:cubicBezTo>
                <a:cubicBezTo>
                  <a:pt x="851238" y="3454401"/>
                  <a:pt x="811726" y="3452990"/>
                  <a:pt x="743993" y="3445934"/>
                </a:cubicBezTo>
                <a:cubicBezTo>
                  <a:pt x="676260" y="3438878"/>
                  <a:pt x="697427" y="3537656"/>
                  <a:pt x="574660" y="3403600"/>
                </a:cubicBezTo>
                <a:cubicBezTo>
                  <a:pt x="451893" y="3269544"/>
                  <a:pt x="62426" y="2743200"/>
                  <a:pt x="7393" y="2641600"/>
                </a:cubicBezTo>
                <a:cubicBezTo>
                  <a:pt x="-47640" y="2540000"/>
                  <a:pt x="221882" y="2816578"/>
                  <a:pt x="244460" y="2794000"/>
                </a:cubicBezTo>
                <a:cubicBezTo>
                  <a:pt x="267038" y="2771422"/>
                  <a:pt x="121693" y="2521656"/>
                  <a:pt x="142860" y="2506134"/>
                </a:cubicBezTo>
                <a:cubicBezTo>
                  <a:pt x="164027" y="2490612"/>
                  <a:pt x="354527" y="2719211"/>
                  <a:pt x="371460" y="2700867"/>
                </a:cubicBezTo>
                <a:cubicBezTo>
                  <a:pt x="388393" y="2682523"/>
                  <a:pt x="230349" y="2420056"/>
                  <a:pt x="244460" y="2396067"/>
                </a:cubicBezTo>
                <a:cubicBezTo>
                  <a:pt x="258571" y="2372078"/>
                  <a:pt x="399683" y="2685345"/>
                  <a:pt x="456127" y="2556934"/>
                </a:cubicBezTo>
                <a:cubicBezTo>
                  <a:pt x="512571" y="2428523"/>
                  <a:pt x="580305" y="1807633"/>
                  <a:pt x="583127" y="1625600"/>
                </a:cubicBezTo>
                <a:cubicBezTo>
                  <a:pt x="585949" y="1443567"/>
                  <a:pt x="505516" y="1538112"/>
                  <a:pt x="473060" y="1464734"/>
                </a:cubicBezTo>
                <a:cubicBezTo>
                  <a:pt x="440604" y="1391356"/>
                  <a:pt x="394037" y="1268590"/>
                  <a:pt x="388393" y="1185334"/>
                </a:cubicBezTo>
                <a:cubicBezTo>
                  <a:pt x="382749" y="1102078"/>
                  <a:pt x="419437" y="1052689"/>
                  <a:pt x="439193" y="965200"/>
                </a:cubicBezTo>
                <a:cubicBezTo>
                  <a:pt x="458949" y="877711"/>
                  <a:pt x="488583" y="762000"/>
                  <a:pt x="506927" y="660400"/>
                </a:cubicBezTo>
                <a:cubicBezTo>
                  <a:pt x="525271" y="558800"/>
                  <a:pt x="511160" y="460022"/>
                  <a:pt x="549260" y="355600"/>
                </a:cubicBezTo>
                <a:cubicBezTo>
                  <a:pt x="587360" y="251178"/>
                  <a:pt x="735527" y="33867"/>
                  <a:pt x="735527" y="33867"/>
                </a:cubicBezTo>
                <a:lnTo>
                  <a:pt x="735527" y="33867"/>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79" name="Group 78"/>
          <p:cNvGrpSpPr/>
          <p:nvPr/>
        </p:nvGrpSpPr>
        <p:grpSpPr>
          <a:xfrm>
            <a:off x="2828903" y="1792985"/>
            <a:ext cx="2735153" cy="2097227"/>
            <a:chOff x="4206541" y="2804115"/>
            <a:chExt cx="3646871" cy="2796302"/>
          </a:xfrm>
        </p:grpSpPr>
        <p:sp>
          <p:nvSpPr>
            <p:cNvPr id="64" name="Oval 63"/>
            <p:cNvSpPr/>
            <p:nvPr/>
          </p:nvSpPr>
          <p:spPr>
            <a:xfrm>
              <a:off x="4206541" y="2904128"/>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78" name="Group 77"/>
            <p:cNvGrpSpPr/>
            <p:nvPr/>
          </p:nvGrpSpPr>
          <p:grpSpPr>
            <a:xfrm>
              <a:off x="4340923" y="2804115"/>
              <a:ext cx="3512489" cy="2796302"/>
              <a:chOff x="4340923" y="2804115"/>
              <a:chExt cx="3512489" cy="2796302"/>
            </a:xfrm>
          </p:grpSpPr>
          <p:sp>
            <p:nvSpPr>
              <p:cNvPr id="65" name="Oval 64"/>
              <p:cNvSpPr/>
              <p:nvPr/>
            </p:nvSpPr>
            <p:spPr>
              <a:xfrm>
                <a:off x="4340923" y="3807890"/>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6" name="Oval 65"/>
              <p:cNvSpPr/>
              <p:nvPr/>
            </p:nvSpPr>
            <p:spPr>
              <a:xfrm>
                <a:off x="5363103" y="4984013"/>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7" name="Oval 66"/>
              <p:cNvSpPr/>
              <p:nvPr/>
            </p:nvSpPr>
            <p:spPr>
              <a:xfrm>
                <a:off x="6306914" y="5438691"/>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8" name="Oval 67"/>
              <p:cNvSpPr/>
              <p:nvPr/>
            </p:nvSpPr>
            <p:spPr>
              <a:xfrm>
                <a:off x="5463115" y="5500404"/>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Oval 68"/>
              <p:cNvSpPr/>
              <p:nvPr/>
            </p:nvSpPr>
            <p:spPr>
              <a:xfrm>
                <a:off x="6607805" y="4802565"/>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Oval 69"/>
              <p:cNvSpPr/>
              <p:nvPr/>
            </p:nvSpPr>
            <p:spPr>
              <a:xfrm>
                <a:off x="7165953" y="4295391"/>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Oval 70"/>
              <p:cNvSpPr/>
              <p:nvPr/>
            </p:nvSpPr>
            <p:spPr>
              <a:xfrm>
                <a:off x="7315587" y="3646959"/>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Oval 71"/>
              <p:cNvSpPr/>
              <p:nvPr/>
            </p:nvSpPr>
            <p:spPr>
              <a:xfrm>
                <a:off x="7706246" y="3388696"/>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3" name="Oval 72"/>
              <p:cNvSpPr/>
              <p:nvPr/>
            </p:nvSpPr>
            <p:spPr>
              <a:xfrm>
                <a:off x="4715412" y="4508388"/>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4" name="Oval 73"/>
              <p:cNvSpPr/>
              <p:nvPr/>
            </p:nvSpPr>
            <p:spPr>
              <a:xfrm>
                <a:off x="7753400" y="2804115"/>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5" name="Oval 74"/>
              <p:cNvSpPr/>
              <p:nvPr/>
            </p:nvSpPr>
            <p:spPr>
              <a:xfrm>
                <a:off x="6976382" y="5382858"/>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p:cNvSpPr/>
              <p:nvPr/>
            </p:nvSpPr>
            <p:spPr>
              <a:xfrm>
                <a:off x="4740370" y="5332851"/>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p:cNvSpPr/>
              <p:nvPr/>
            </p:nvSpPr>
            <p:spPr>
              <a:xfrm>
                <a:off x="4397799" y="4495953"/>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mc:AlternateContent xmlns:mc="http://schemas.openxmlformats.org/markup-compatibility/2006" xmlns:a14="http://schemas.microsoft.com/office/drawing/2010/main">
        <mc:Choice Requires="a14">
          <p:sp>
            <p:nvSpPr>
              <p:cNvPr id="80" name="TextBox 79"/>
              <p:cNvSpPr txBox="1"/>
              <p:nvPr/>
            </p:nvSpPr>
            <p:spPr>
              <a:xfrm>
                <a:off x="6294746" y="1764513"/>
                <a:ext cx="24398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𝑌</m:t>
                      </m:r>
                      <m:r>
                        <a:rPr lang="en-US" sz="2400" i="1">
                          <a:latin typeface="Cambria Math" charset="0"/>
                        </a:rPr>
                        <m:t>=</m:t>
                      </m:r>
                      <m:r>
                        <a:rPr lang="en-US" sz="2400" i="1">
                          <a:latin typeface="Cambria Math" charset="0"/>
                          <a:ea typeface="Cambria Math" charset="0"/>
                          <a:cs typeface="Cambria Math" charset="0"/>
                        </a:rPr>
                        <m:t>𝛽</m:t>
                      </m:r>
                      <m:r>
                        <a:rPr lang="en-US" sz="2400" i="1">
                          <a:latin typeface="Cambria Math" charset="0"/>
                          <a:ea typeface="Cambria Math" charset="0"/>
                          <a:cs typeface="Cambria Math" charset="0"/>
                        </a:rPr>
                        <m:t>𝑋</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𝛼</m:t>
                      </m:r>
                    </m:oMath>
                  </m:oMathPara>
                </a14:m>
                <a:endParaRPr lang="en-US" sz="2400" dirty="0"/>
              </a:p>
            </p:txBody>
          </p:sp>
        </mc:Choice>
        <mc:Fallback xmlns="">
          <p:sp>
            <p:nvSpPr>
              <p:cNvPr id="80" name="TextBox 79"/>
              <p:cNvSpPr txBox="1">
                <a:spLocks noRot="1" noChangeAspect="1" noMove="1" noResize="1" noEditPoints="1" noAdjustHandles="1" noChangeArrowheads="1" noChangeShapeType="1" noTextEdit="1"/>
              </p:cNvSpPr>
              <p:nvPr/>
            </p:nvSpPr>
            <p:spPr>
              <a:xfrm>
                <a:off x="6294746" y="1764513"/>
                <a:ext cx="2439866" cy="461665"/>
              </a:xfrm>
              <a:prstGeom prst="rect">
                <a:avLst/>
              </a:prstGeom>
              <a:blipFill>
                <a:blip r:embed="rId5"/>
                <a:stretch>
                  <a:fillRect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p:cNvSpPr txBox="1"/>
              <p:nvPr/>
            </p:nvSpPr>
            <p:spPr>
              <a:xfrm>
                <a:off x="5989617" y="2107236"/>
                <a:ext cx="274499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𝑌</m:t>
                      </m:r>
                      <m:r>
                        <a:rPr lang="en-US" sz="2400" i="1">
                          <a:latin typeface="Cambria Math" charset="0"/>
                        </a:rPr>
                        <m:t>=</m:t>
                      </m:r>
                      <m:r>
                        <a:rPr lang="en-US" sz="2400" i="1">
                          <a:latin typeface="Cambria Math" charset="0"/>
                          <a:ea typeface="Cambria Math" charset="0"/>
                          <a:cs typeface="Cambria Math" charset="0"/>
                        </a:rPr>
                        <m:t>𝛽</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𝑋</m:t>
                          </m:r>
                        </m:e>
                        <m:sup>
                          <m:r>
                            <a:rPr lang="en-US" sz="2400" i="1">
                              <a:latin typeface="Cambria Math" charset="0"/>
                              <a:ea typeface="Cambria Math" charset="0"/>
                              <a:cs typeface="Cambria Math" charset="0"/>
                            </a:rPr>
                            <m:t>2</m:t>
                          </m:r>
                        </m:sup>
                      </m:sSup>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𝛾</m:t>
                      </m:r>
                      <m:r>
                        <a:rPr lang="en-US" sz="2400" i="1">
                          <a:latin typeface="Cambria Math" charset="0"/>
                          <a:ea typeface="Cambria Math" charset="0"/>
                          <a:cs typeface="Cambria Math" charset="0"/>
                        </a:rPr>
                        <m:t>𝑋</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𝛼</m:t>
                      </m:r>
                    </m:oMath>
                  </m:oMathPara>
                </a14:m>
                <a:endParaRPr lang="en-US" sz="2400" dirty="0"/>
              </a:p>
            </p:txBody>
          </p:sp>
        </mc:Choice>
        <mc:Fallback xmlns="">
          <p:sp>
            <p:nvSpPr>
              <p:cNvPr id="81" name="TextBox 80"/>
              <p:cNvSpPr txBox="1">
                <a:spLocks noRot="1" noChangeAspect="1" noMove="1" noResize="1" noEditPoints="1" noAdjustHandles="1" noChangeArrowheads="1" noChangeShapeType="1" noTextEdit="1"/>
              </p:cNvSpPr>
              <p:nvPr/>
            </p:nvSpPr>
            <p:spPr>
              <a:xfrm>
                <a:off x="5989617" y="2107236"/>
                <a:ext cx="2744995" cy="461665"/>
              </a:xfrm>
              <a:prstGeom prst="rect">
                <a:avLst/>
              </a:prstGeom>
              <a:blipFill>
                <a:blip r:embed="rId6"/>
                <a:stretch>
                  <a:fillRect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p:cNvSpPr txBox="1"/>
              <p:nvPr/>
            </p:nvSpPr>
            <p:spPr>
              <a:xfrm>
                <a:off x="5951498" y="2491166"/>
                <a:ext cx="2866346" cy="5759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charset="0"/>
                        </a:rPr>
                        <m:t>𝑌</m:t>
                      </m:r>
                      <m:r>
                        <a:rPr lang="en-US" sz="1200" i="1">
                          <a:latin typeface="Cambria Math" charset="0"/>
                        </a:rPr>
                        <m:t>=</m:t>
                      </m:r>
                      <m:r>
                        <a:rPr lang="en-US" sz="1200" i="1">
                          <a:latin typeface="Cambria Math" charset="0"/>
                          <a:ea typeface="Cambria Math" charset="0"/>
                          <a:cs typeface="Cambria Math" charset="0"/>
                        </a:rPr>
                        <m:t>𝛽</m:t>
                      </m:r>
                      <m:sSup>
                        <m:sSupPr>
                          <m:ctrlPr>
                            <a:rPr lang="en-US" sz="1200" i="1">
                              <a:latin typeface="Cambria Math" panose="02040503050406030204" pitchFamily="18" charset="0"/>
                              <a:ea typeface="Cambria Math" charset="0"/>
                              <a:cs typeface="Cambria Math" charset="0"/>
                            </a:rPr>
                          </m:ctrlPr>
                        </m:sSupPr>
                        <m:e>
                          <m:r>
                            <a:rPr lang="en-US" sz="1200" i="1">
                              <a:latin typeface="Cambria Math" charset="0"/>
                              <a:ea typeface="Cambria Math" charset="0"/>
                              <a:cs typeface="Cambria Math" charset="0"/>
                            </a:rPr>
                            <m:t>𝑋</m:t>
                          </m:r>
                        </m:e>
                        <m:sup>
                          <m:r>
                            <a:rPr lang="en-US" sz="1200" i="1">
                              <a:latin typeface="Cambria Math" charset="0"/>
                              <a:ea typeface="Cambria Math" charset="0"/>
                              <a:cs typeface="Cambria Math" charset="0"/>
                            </a:rPr>
                            <m:t>2</m:t>
                          </m:r>
                        </m:sup>
                      </m:sSup>
                      <m:r>
                        <a:rPr lang="en-US" sz="1200" i="1">
                          <a:latin typeface="Cambria Math" charset="0"/>
                          <a:ea typeface="Cambria Math" charset="0"/>
                          <a:cs typeface="Cambria Math" charset="0"/>
                        </a:rPr>
                        <m:t>+</m:t>
                      </m:r>
                      <m:r>
                        <a:rPr lang="en-US" sz="1200" i="1">
                          <a:latin typeface="Cambria Math" charset="0"/>
                          <a:ea typeface="Cambria Math" charset="0"/>
                          <a:cs typeface="Cambria Math" charset="0"/>
                        </a:rPr>
                        <m:t>𝛾</m:t>
                      </m:r>
                      <m:r>
                        <a:rPr lang="en-US" sz="1200" i="1">
                          <a:latin typeface="Cambria Math" charset="0"/>
                          <a:ea typeface="Cambria Math" charset="0"/>
                          <a:cs typeface="Cambria Math" charset="0"/>
                        </a:rPr>
                        <m:t>𝑋</m:t>
                      </m:r>
                      <m:r>
                        <a:rPr lang="en-US" sz="1200" i="1">
                          <a:latin typeface="Cambria Math" charset="0"/>
                          <a:ea typeface="Cambria Math" charset="0"/>
                          <a:cs typeface="Cambria Math" charset="0"/>
                        </a:rPr>
                        <m:t>+</m:t>
                      </m:r>
                      <m:f>
                        <m:fPr>
                          <m:ctrlPr>
                            <a:rPr lang="bg-BG" sz="1200" i="1">
                              <a:latin typeface="Cambria Math" panose="02040503050406030204" pitchFamily="18" charset="0"/>
                              <a:ea typeface="Cambria Math" charset="0"/>
                              <a:cs typeface="Cambria Math" charset="0"/>
                            </a:rPr>
                          </m:ctrlPr>
                        </m:fPr>
                        <m:num>
                          <m:r>
                            <a:rPr lang="en-US" sz="1200" i="1">
                              <a:latin typeface="Cambria Math" charset="0"/>
                              <a:ea typeface="Cambria Math" charset="0"/>
                              <a:cs typeface="Cambria Math" charset="0"/>
                            </a:rPr>
                            <m:t>𝜉</m:t>
                          </m:r>
                          <m:func>
                            <m:funcPr>
                              <m:ctrlPr>
                                <a:rPr lang="en-US" sz="1200" i="1">
                                  <a:latin typeface="Cambria Math" panose="02040503050406030204" pitchFamily="18" charset="0"/>
                                  <a:ea typeface="Cambria Math" charset="0"/>
                                  <a:cs typeface="Cambria Math" charset="0"/>
                                </a:rPr>
                              </m:ctrlPr>
                            </m:funcPr>
                            <m:fName>
                              <m:r>
                                <m:rPr>
                                  <m:sty m:val="p"/>
                                </m:rPr>
                                <a:rPr lang="en-US" sz="1200">
                                  <a:latin typeface="Cambria Math" charset="0"/>
                                  <a:ea typeface="Cambria Math" charset="0"/>
                                  <a:cs typeface="Cambria Math" charset="0"/>
                                </a:rPr>
                                <m:t>sin</m:t>
                              </m:r>
                            </m:fName>
                            <m:e>
                              <m:d>
                                <m:dPr>
                                  <m:ctrlPr>
                                    <a:rPr lang="en-US" sz="1200" i="1">
                                      <a:latin typeface="Cambria Math" panose="02040503050406030204" pitchFamily="18" charset="0"/>
                                      <a:ea typeface="Cambria Math" charset="0"/>
                                      <a:cs typeface="Cambria Math" charset="0"/>
                                    </a:rPr>
                                  </m:ctrlPr>
                                </m:dPr>
                                <m:e>
                                  <m:r>
                                    <a:rPr lang="en-US" sz="1200" i="1">
                                      <a:latin typeface="Cambria Math" charset="0"/>
                                      <a:ea typeface="Cambria Math" charset="0"/>
                                      <a:cs typeface="Cambria Math" charset="0"/>
                                    </a:rPr>
                                    <m:t>𝜏</m:t>
                                  </m:r>
                                  <m:d>
                                    <m:dPr>
                                      <m:ctrlPr>
                                        <a:rPr lang="en-US" sz="1200" i="1">
                                          <a:latin typeface="Cambria Math" panose="02040503050406030204" pitchFamily="18" charset="0"/>
                                          <a:ea typeface="Cambria Math" charset="0"/>
                                          <a:cs typeface="Cambria Math" charset="0"/>
                                        </a:rPr>
                                      </m:ctrlPr>
                                    </m:dPr>
                                    <m:e>
                                      <m:rad>
                                        <m:radPr>
                                          <m:degHide m:val="on"/>
                                          <m:ctrlPr>
                                            <a:rPr lang="en-US" sz="1200" i="1">
                                              <a:latin typeface="Cambria Math" panose="02040503050406030204" pitchFamily="18" charset="0"/>
                                              <a:ea typeface="Cambria Math" charset="0"/>
                                              <a:cs typeface="Cambria Math" charset="0"/>
                                            </a:rPr>
                                          </m:ctrlPr>
                                        </m:radPr>
                                        <m:deg/>
                                        <m:e>
                                          <m:r>
                                            <a:rPr lang="en-US" sz="1200" i="1">
                                              <a:latin typeface="Cambria Math" charset="0"/>
                                              <a:ea typeface="Cambria Math" charset="0"/>
                                              <a:cs typeface="Cambria Math" charset="0"/>
                                            </a:rPr>
                                            <m:t>𝑋</m:t>
                                          </m:r>
                                        </m:e>
                                      </m:rad>
                                      <m:r>
                                        <a:rPr lang="en-US" sz="1200" i="1">
                                          <a:latin typeface="Cambria Math" charset="0"/>
                                          <a:ea typeface="Cambria Math" charset="0"/>
                                          <a:cs typeface="Cambria Math" charset="0"/>
                                        </a:rPr>
                                        <m:t>−</m:t>
                                      </m:r>
                                      <m:r>
                                        <a:rPr lang="en-US" sz="1200" i="1">
                                          <a:latin typeface="Cambria Math" charset="0"/>
                                          <a:ea typeface="Cambria Math" charset="0"/>
                                          <a:cs typeface="Cambria Math" charset="0"/>
                                        </a:rPr>
                                        <m:t>𝜑</m:t>
                                      </m:r>
                                    </m:e>
                                  </m:d>
                                </m:e>
                              </m:d>
                            </m:e>
                          </m:func>
                        </m:num>
                        <m:den>
                          <m:rad>
                            <m:radPr>
                              <m:ctrlPr>
                                <a:rPr lang="uk-UA" sz="1200" i="1">
                                  <a:latin typeface="Cambria Math" panose="02040503050406030204" pitchFamily="18" charset="0"/>
                                  <a:ea typeface="Cambria Math" charset="0"/>
                                  <a:cs typeface="Cambria Math" charset="0"/>
                                </a:rPr>
                              </m:ctrlPr>
                            </m:radPr>
                            <m:deg>
                              <m:r>
                                <m:rPr>
                                  <m:brk m:alnAt="7"/>
                                </m:rPr>
                                <a:rPr lang="en-US" sz="1200" i="1">
                                  <a:latin typeface="Cambria Math" charset="0"/>
                                  <a:ea typeface="Cambria Math" charset="0"/>
                                  <a:cs typeface="Cambria Math" charset="0"/>
                                </a:rPr>
                                <m:t>3</m:t>
                              </m:r>
                            </m:deg>
                            <m:e>
                              <m:sSup>
                                <m:sSupPr>
                                  <m:ctrlPr>
                                    <a:rPr lang="uk-UA" sz="1200" i="1">
                                      <a:latin typeface="Cambria Math" panose="02040503050406030204" pitchFamily="18" charset="0"/>
                                      <a:ea typeface="Cambria Math" charset="0"/>
                                      <a:cs typeface="Cambria Math" charset="0"/>
                                    </a:rPr>
                                  </m:ctrlPr>
                                </m:sSupPr>
                                <m:e>
                                  <m:r>
                                    <a:rPr lang="en-US" sz="1200" i="1">
                                      <a:latin typeface="Cambria Math" charset="0"/>
                                      <a:ea typeface="Cambria Math" charset="0"/>
                                      <a:cs typeface="Cambria Math" charset="0"/>
                                    </a:rPr>
                                    <m:t>𝑒</m:t>
                                  </m:r>
                                </m:e>
                                <m:sup>
                                  <m:r>
                                    <a:rPr lang="en-US" sz="1200" i="1">
                                      <a:latin typeface="Cambria Math" charset="0"/>
                                      <a:ea typeface="Cambria Math" charset="0"/>
                                      <a:cs typeface="Cambria Math" charset="0"/>
                                    </a:rPr>
                                    <m:t>−</m:t>
                                  </m:r>
                                  <m:r>
                                    <a:rPr lang="en-US" sz="1200" i="1">
                                      <a:latin typeface="Cambria Math" charset="0"/>
                                      <a:ea typeface="Cambria Math" charset="0"/>
                                      <a:cs typeface="Cambria Math" charset="0"/>
                                    </a:rPr>
                                    <m:t>𝜔</m:t>
                                  </m:r>
                                  <m:r>
                                    <a:rPr lang="en-US" sz="1200" i="1">
                                      <a:latin typeface="Cambria Math" charset="0"/>
                                      <a:ea typeface="Cambria Math" charset="0"/>
                                      <a:cs typeface="Cambria Math" charset="0"/>
                                    </a:rPr>
                                    <m:t>𝑋</m:t>
                                  </m:r>
                                </m:sup>
                              </m:sSup>
                            </m:e>
                          </m:rad>
                        </m:den>
                      </m:f>
                      <m:r>
                        <a:rPr lang="en-US" sz="1200" i="1">
                          <a:latin typeface="Cambria Math" charset="0"/>
                          <a:ea typeface="Cambria Math" charset="0"/>
                          <a:cs typeface="Cambria Math" charset="0"/>
                        </a:rPr>
                        <m:t> +</m:t>
                      </m:r>
                      <m:r>
                        <a:rPr lang="en-US" sz="1200" i="1">
                          <a:latin typeface="Cambria Math" charset="0"/>
                          <a:ea typeface="Cambria Math" charset="0"/>
                          <a:cs typeface="Cambria Math" charset="0"/>
                        </a:rPr>
                        <m:t>𝛼</m:t>
                      </m:r>
                    </m:oMath>
                  </m:oMathPara>
                </a14:m>
                <a:endParaRPr lang="en-US" sz="1200" dirty="0"/>
              </a:p>
            </p:txBody>
          </p:sp>
        </mc:Choice>
        <mc:Fallback xmlns="">
          <p:sp>
            <p:nvSpPr>
              <p:cNvPr id="82" name="TextBox 81"/>
              <p:cNvSpPr txBox="1">
                <a:spLocks noRot="1" noChangeAspect="1" noMove="1" noResize="1" noEditPoints="1" noAdjustHandles="1" noChangeArrowheads="1" noChangeShapeType="1" noTextEdit="1"/>
              </p:cNvSpPr>
              <p:nvPr/>
            </p:nvSpPr>
            <p:spPr>
              <a:xfrm>
                <a:off x="5951498" y="2491166"/>
                <a:ext cx="2866346" cy="57599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64659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6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9"/>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63" grpId="0" animBg="1"/>
      <p:bldP spid="80" grpId="0"/>
      <p:bldP spid="80" grpId="1"/>
      <p:bldP spid="81" grpId="0"/>
      <p:bldP spid="81" grpId="1"/>
      <p:bldP spid="8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Occam’s Razor</a:t>
            </a:r>
          </a:p>
        </p:txBody>
      </p:sp>
      <p:sp>
        <p:nvSpPr>
          <p:cNvPr id="3" name="Content Placeholder 2"/>
          <p:cNvSpPr>
            <a:spLocks noGrp="1"/>
          </p:cNvSpPr>
          <p:nvPr>
            <p:ph sz="half" idx="4294967295"/>
          </p:nvPr>
        </p:nvSpPr>
        <p:spPr>
          <a:xfrm>
            <a:off x="713125" y="1292624"/>
            <a:ext cx="4871598" cy="3262312"/>
          </a:xfrm>
        </p:spPr>
        <p:txBody>
          <a:bodyPr/>
          <a:lstStyle/>
          <a:p>
            <a:pPr marL="114300" indent="0">
              <a:buNone/>
            </a:pPr>
            <a:r>
              <a:rPr lang="en-US" sz="2000" dirty="0"/>
              <a:t>“Plurality should not be posited without necessity.”</a:t>
            </a:r>
          </a:p>
          <a:p>
            <a:pPr marL="114300" indent="0">
              <a:buNone/>
            </a:pPr>
            <a:endParaRPr lang="en-US" sz="2000" dirty="0"/>
          </a:p>
          <a:p>
            <a:pPr marL="114300" indent="0">
              <a:buNone/>
            </a:pPr>
            <a:r>
              <a:rPr lang="en-US" sz="2000" dirty="0"/>
              <a:t>Heuristic for the development of scientific models</a:t>
            </a:r>
          </a:p>
          <a:p>
            <a:pPr lvl="1"/>
            <a:r>
              <a:rPr lang="en-US" sz="2000" dirty="0"/>
              <a:t>Parsimonious</a:t>
            </a:r>
          </a:p>
          <a:p>
            <a:pPr lvl="1"/>
            <a:r>
              <a:rPr lang="en-US" sz="2000" dirty="0"/>
              <a:t>Falsifiable</a:t>
            </a:r>
          </a:p>
          <a:p>
            <a:pPr lvl="1"/>
            <a:r>
              <a:rPr lang="en-US" sz="2000" dirty="0"/>
              <a:t>Related to Overfitting</a:t>
            </a:r>
          </a:p>
          <a:p>
            <a:endParaRPr lang="en-US" sz="2000" dirty="0"/>
          </a:p>
        </p:txBody>
      </p:sp>
      <p:pic>
        <p:nvPicPr>
          <p:cNvPr id="5" name="Content Placeholder 4"/>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5979775" y="1370013"/>
            <a:ext cx="2451100" cy="3262312"/>
          </a:xfrm>
        </p:spPr>
      </p:pic>
    </p:spTree>
    <p:extLst>
      <p:ext uri="{BB962C8B-B14F-4D97-AF65-F5344CB8AC3E}">
        <p14:creationId xmlns:p14="http://schemas.microsoft.com/office/powerpoint/2010/main" val="2321940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5" end="5"/>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BAC6-D8AC-4645-AA0A-9AD277B5952D}"/>
              </a:ext>
            </a:extLst>
          </p:cNvPr>
          <p:cNvSpPr>
            <a:spLocks noGrp="1"/>
          </p:cNvSpPr>
          <p:nvPr>
            <p:ph type="title"/>
          </p:nvPr>
        </p:nvSpPr>
        <p:spPr/>
        <p:txBody>
          <a:bodyPr/>
          <a:lstStyle/>
          <a:p>
            <a:r>
              <a:rPr lang="en-US" dirty="0"/>
              <a:t>Model selection</a:t>
            </a:r>
          </a:p>
        </p:txBody>
      </p:sp>
      <p:sp>
        <p:nvSpPr>
          <p:cNvPr id="3" name="Text Placeholder 2">
            <a:extLst>
              <a:ext uri="{FF2B5EF4-FFF2-40B4-BE49-F238E27FC236}">
                <a16:creationId xmlns:a16="http://schemas.microsoft.com/office/drawing/2014/main" id="{56E3075E-5FA6-3B4E-9114-5761123715E2}"/>
              </a:ext>
            </a:extLst>
          </p:cNvPr>
          <p:cNvSpPr>
            <a:spLocks noGrp="1"/>
          </p:cNvSpPr>
          <p:nvPr>
            <p:ph type="body" idx="1"/>
          </p:nvPr>
        </p:nvSpPr>
        <p:spPr>
          <a:xfrm>
            <a:off x="868950" y="1161657"/>
            <a:ext cx="7406100" cy="1616100"/>
          </a:xfrm>
        </p:spPr>
        <p:txBody>
          <a:bodyPr/>
          <a:lstStyle/>
          <a:p>
            <a:pPr marL="139700" indent="0">
              <a:buNone/>
            </a:pPr>
            <a:r>
              <a:rPr lang="en-US" sz="2000" dirty="0"/>
              <a:t>We can try and quantify a measure that balances both the </a:t>
            </a:r>
            <a:r>
              <a:rPr lang="en-US" sz="2000" b="1" dirty="0"/>
              <a:t>fit </a:t>
            </a:r>
            <a:r>
              <a:rPr lang="en-US" sz="2000" dirty="0"/>
              <a:t> of the model as well as </a:t>
            </a:r>
            <a:r>
              <a:rPr lang="en-US" sz="2000" b="1" dirty="0"/>
              <a:t>parsimony</a:t>
            </a:r>
            <a:r>
              <a:rPr lang="en-US" sz="2000" dirty="0"/>
              <a:t> (i.e., the number of parameters)</a:t>
            </a:r>
          </a:p>
          <a:p>
            <a:pPr marL="139700" indent="0">
              <a:buNone/>
            </a:pPr>
            <a:r>
              <a:rPr lang="en-US" sz="2000" b="1" dirty="0"/>
              <a:t>Akaike information criterion (AIC). </a:t>
            </a:r>
          </a:p>
          <a:p>
            <a:pPr marL="139700" indent="0">
              <a:buNone/>
            </a:pPr>
            <a:r>
              <a:rPr lang="en-US" sz="2000" dirty="0"/>
              <a:t>−2logL(</a:t>
            </a:r>
            <a:r>
              <a:rPr lang="el-GR" sz="2000" dirty="0"/>
              <a:t>θ)</a:t>
            </a:r>
            <a:r>
              <a:rPr lang="en-US" sz="2000" dirty="0"/>
              <a:t> </a:t>
            </a:r>
            <a:r>
              <a:rPr lang="el-GR" sz="2000" dirty="0"/>
              <a:t>+</a:t>
            </a:r>
            <a:r>
              <a:rPr lang="en-US" sz="2000" dirty="0"/>
              <a:t> </a:t>
            </a:r>
            <a:r>
              <a:rPr lang="el-GR" sz="2000" dirty="0"/>
              <a:t>2</a:t>
            </a:r>
            <a:r>
              <a:rPr lang="en-US" sz="2000" dirty="0"/>
              <a:t>k</a:t>
            </a:r>
          </a:p>
          <a:p>
            <a:pPr marL="139700" indent="0">
              <a:buNone/>
            </a:pPr>
            <a:r>
              <a:rPr lang="en-US" sz="2000" b="1" dirty="0"/>
              <a:t>Bayesian information criterion (BIC)</a:t>
            </a:r>
          </a:p>
          <a:p>
            <a:pPr marL="139700" indent="0">
              <a:buNone/>
            </a:pPr>
            <a:r>
              <a:rPr lang="en-US" sz="2000" dirty="0"/>
              <a:t>−2logL(</a:t>
            </a:r>
            <a:r>
              <a:rPr lang="el-GR" sz="2000" dirty="0"/>
              <a:t>θ)</a:t>
            </a:r>
            <a:r>
              <a:rPr lang="en-US" sz="2000" dirty="0"/>
              <a:t> </a:t>
            </a:r>
            <a:r>
              <a:rPr lang="el-GR" sz="2000" dirty="0"/>
              <a:t>+</a:t>
            </a:r>
            <a:r>
              <a:rPr lang="en-US" sz="2000" dirty="0"/>
              <a:t> k*log(T)</a:t>
            </a:r>
          </a:p>
          <a:p>
            <a:pPr marL="139700" indent="0">
              <a:buNone/>
            </a:pPr>
            <a:r>
              <a:rPr lang="en-US" sz="2000" dirty="0"/>
              <a:t>Where k is the number of parameters fit to T observations </a:t>
            </a:r>
          </a:p>
          <a:p>
            <a:pPr marL="139700" indent="0">
              <a:buNone/>
            </a:pPr>
            <a:endParaRPr lang="en-US" sz="2000" dirty="0"/>
          </a:p>
        </p:txBody>
      </p:sp>
    </p:spTree>
    <p:extLst>
      <p:ext uri="{BB962C8B-B14F-4D97-AF65-F5344CB8AC3E}">
        <p14:creationId xmlns:p14="http://schemas.microsoft.com/office/powerpoint/2010/main" val="1080508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98258" y="1133241"/>
            <a:ext cx="7733400" cy="572700"/>
          </a:xfrm>
          <a:prstGeom prst="rect">
            <a:avLst/>
          </a:prstGeom>
        </p:spPr>
        <p:txBody>
          <a:bodyPr spcFirstLastPara="1" wrap="square" lIns="91425" tIns="91425" rIns="91425" bIns="91425" anchor="t" anchorCtr="0">
            <a:noAutofit/>
          </a:bodyPr>
          <a:lstStyle/>
          <a:p>
            <a:pPr lvl="0"/>
            <a:r>
              <a:rPr lang="en" dirty="0"/>
              <a:t>What is a model?</a:t>
            </a:r>
            <a:br>
              <a:rPr lang="en" dirty="0"/>
            </a:br>
            <a:r>
              <a:rPr lang="en" b="0" dirty="0"/>
              <a:t>A way to describe</a:t>
            </a:r>
            <a:r>
              <a:rPr lang="en-CA" b="0" dirty="0"/>
              <a:t>e</a:t>
            </a:r>
            <a:r>
              <a:rPr lang="en" b="0" dirty="0"/>
              <a:t> phenomena in abstract </a:t>
            </a:r>
            <a:br>
              <a:rPr lang="en" b="0" dirty="0"/>
            </a:br>
            <a:r>
              <a:rPr lang="en" b="0" dirty="0"/>
              <a:t>terms that is useful for us to understand, define, quantify or predict</a:t>
            </a:r>
            <a:br>
              <a:rPr lang="en" b="0" dirty="0"/>
            </a:br>
            <a:br>
              <a:rPr lang="en" b="0" dirty="0"/>
            </a:br>
            <a:r>
              <a:rPr lang="en" b="0" dirty="0"/>
              <a:t>abstract-- removed from referent</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8066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22495" y="1583034"/>
            <a:ext cx="7733400" cy="572700"/>
          </a:xfrm>
          <a:prstGeom prst="rect">
            <a:avLst/>
          </a:prstGeom>
        </p:spPr>
        <p:txBody>
          <a:bodyPr spcFirstLastPara="1" wrap="square" lIns="91425" tIns="91425" rIns="91425" bIns="91425" anchor="t" anchorCtr="0">
            <a:noAutofit/>
          </a:bodyPr>
          <a:lstStyle/>
          <a:p>
            <a:pPr lvl="0"/>
            <a:r>
              <a:rPr lang="en" dirty="0"/>
              <a:t>What is a model?</a:t>
            </a:r>
            <a:br>
              <a:rPr lang="en" dirty="0"/>
            </a:br>
            <a:r>
              <a:rPr lang="en" dirty="0"/>
              <a:t>“</a:t>
            </a:r>
            <a:r>
              <a:rPr lang="en-CA" b="0" dirty="0"/>
              <a:t>the aim of which is to make a particular part or feature of the world easier to </a:t>
            </a:r>
            <a:r>
              <a:rPr lang="en-CA" b="0" dirty="0">
                <a:hlinkClick r:id="rId3" tooltip="Understanding"/>
              </a:rPr>
              <a:t>understand</a:t>
            </a:r>
            <a:r>
              <a:rPr lang="en-CA" b="0" dirty="0"/>
              <a:t>, </a:t>
            </a:r>
            <a:r>
              <a:rPr lang="en-CA" b="0" dirty="0">
                <a:hlinkClick r:id="rId4" tooltip="Definition"/>
              </a:rPr>
              <a:t>define</a:t>
            </a:r>
            <a:r>
              <a:rPr lang="en-CA" b="0" dirty="0"/>
              <a:t>, </a:t>
            </a:r>
            <a:r>
              <a:rPr lang="en-CA" b="0" dirty="0">
                <a:hlinkClick r:id="rId5" tooltip="Quantification (science)"/>
              </a:rPr>
              <a:t>quantify</a:t>
            </a:r>
            <a:r>
              <a:rPr lang="en-CA" b="0" dirty="0"/>
              <a:t>, </a:t>
            </a:r>
            <a:r>
              <a:rPr lang="en-CA" b="0" dirty="0">
                <a:hlinkClick r:id="rId6" tooltip="Visual system"/>
              </a:rPr>
              <a:t>visualize</a:t>
            </a:r>
            <a:r>
              <a:rPr lang="en-CA" b="0" dirty="0"/>
              <a:t>, or </a:t>
            </a:r>
            <a:r>
              <a:rPr lang="en-CA" b="0" dirty="0">
                <a:hlinkClick r:id="rId7"/>
              </a:rPr>
              <a:t>simulate</a:t>
            </a:r>
            <a:r>
              <a:rPr lang="en-CA" b="0" dirty="0"/>
              <a:t> “ --Wikipedia</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7124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40"/>
          <p:cNvSpPr txBox="1">
            <a:spLocks noGrp="1"/>
          </p:cNvSpPr>
          <p:nvPr>
            <p:ph type="title"/>
          </p:nvPr>
        </p:nvSpPr>
        <p:spPr>
          <a:xfrm>
            <a:off x="697475" y="586657"/>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Models in Science</a:t>
            </a:r>
            <a:endParaRPr dirty="0"/>
          </a:p>
        </p:txBody>
      </p:sp>
      <p:sp>
        <p:nvSpPr>
          <p:cNvPr id="1017" name="Google Shape;1017;p40"/>
          <p:cNvSpPr/>
          <p:nvPr/>
        </p:nvSpPr>
        <p:spPr>
          <a:xfrm>
            <a:off x="7307683" y="6569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0"/>
          <p:cNvSpPr/>
          <p:nvPr/>
        </p:nvSpPr>
        <p:spPr>
          <a:xfrm>
            <a:off x="7635724" y="165652"/>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0"/>
          <p:cNvSpPr/>
          <p:nvPr/>
        </p:nvSpPr>
        <p:spPr>
          <a:xfrm>
            <a:off x="8510120" y="7259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43;p29">
            <a:extLst>
              <a:ext uri="{FF2B5EF4-FFF2-40B4-BE49-F238E27FC236}">
                <a16:creationId xmlns:a16="http://schemas.microsoft.com/office/drawing/2014/main" id="{05AA4FBC-935A-2C41-9458-6C0970A5F74B}"/>
              </a:ext>
            </a:extLst>
          </p:cNvPr>
          <p:cNvSpPr txBox="1">
            <a:spLocks/>
          </p:cNvSpPr>
          <p:nvPr/>
        </p:nvSpPr>
        <p:spPr>
          <a:xfrm>
            <a:off x="725979" y="1006770"/>
            <a:ext cx="4902401"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r>
              <a:rPr lang="en-US" sz="2000" b="1" dirty="0"/>
              <a:t>Descriptive Model</a:t>
            </a:r>
            <a:r>
              <a:rPr lang="en-US" sz="2000" dirty="0"/>
              <a:t>:</a:t>
            </a:r>
          </a:p>
          <a:p>
            <a:pPr lvl="1" algn="l"/>
            <a:r>
              <a:rPr lang="en-US" sz="2000" dirty="0"/>
              <a:t>Abstraction that represents reality in nonliteral terms</a:t>
            </a:r>
          </a:p>
          <a:p>
            <a:pPr lvl="1" algn="l"/>
            <a:r>
              <a:rPr lang="en-US" sz="2000" dirty="0"/>
              <a:t>E.g. Bohr-Rutherford model</a:t>
            </a:r>
          </a:p>
          <a:p>
            <a:pPr algn="l"/>
            <a:r>
              <a:rPr lang="en-US" sz="2000" b="1" dirty="0"/>
              <a:t>Computational Model</a:t>
            </a:r>
            <a:r>
              <a:rPr lang="en-US" sz="2000" dirty="0"/>
              <a:t>:</a:t>
            </a:r>
          </a:p>
          <a:p>
            <a:pPr lvl="1" algn="l"/>
            <a:r>
              <a:rPr lang="en-US" sz="2000" dirty="0"/>
              <a:t>A mathematical description of a phenomena that requires computation</a:t>
            </a:r>
          </a:p>
          <a:p>
            <a:pPr lvl="1" algn="l"/>
            <a:r>
              <a:rPr lang="en-US" sz="2000" dirty="0"/>
              <a:t>Nothing special about computers</a:t>
            </a:r>
            <a:r>
              <a:rPr lang="is-IS" sz="2000" dirty="0"/>
              <a:t>… you could use toilet paper and stones (Searle, 1980)</a:t>
            </a:r>
          </a:p>
        </p:txBody>
      </p:sp>
      <p:pic>
        <p:nvPicPr>
          <p:cNvPr id="3" name="Picture 2">
            <a:extLst>
              <a:ext uri="{FF2B5EF4-FFF2-40B4-BE49-F238E27FC236}">
                <a16:creationId xmlns:a16="http://schemas.microsoft.com/office/drawing/2014/main" id="{D27C1BB2-3AE8-7248-A85E-36E3C6CB85DD}"/>
              </a:ext>
            </a:extLst>
          </p:cNvPr>
          <p:cNvPicPr>
            <a:picLocks noChangeAspect="1"/>
          </p:cNvPicPr>
          <p:nvPr/>
        </p:nvPicPr>
        <p:blipFill>
          <a:blip r:embed="rId3"/>
          <a:stretch>
            <a:fillRect/>
          </a:stretch>
        </p:blipFill>
        <p:spPr>
          <a:xfrm>
            <a:off x="5623877" y="1204587"/>
            <a:ext cx="3042972" cy="3042972"/>
          </a:xfrm>
          <a:prstGeom prst="rect">
            <a:avLst/>
          </a:prstGeom>
        </p:spPr>
      </p:pic>
      <p:sp>
        <p:nvSpPr>
          <p:cNvPr id="1018" name="Google Shape;1018;p40"/>
          <p:cNvSpPr/>
          <p:nvPr/>
        </p:nvSpPr>
        <p:spPr>
          <a:xfrm>
            <a:off x="7913780" y="1308402"/>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E7F17FB8-F5F6-CD46-A5C7-1FF51979C69C}"/>
              </a:ext>
            </a:extLst>
          </p:cNvPr>
          <p:cNvSpPr txBox="1"/>
          <p:nvPr/>
        </p:nvSpPr>
        <p:spPr>
          <a:xfrm>
            <a:off x="930752" y="4389061"/>
            <a:ext cx="2639707" cy="307777"/>
          </a:xfrm>
          <a:prstGeom prst="rect">
            <a:avLst/>
          </a:prstGeom>
          <a:noFill/>
        </p:spPr>
        <p:txBody>
          <a:bodyPr wrap="square" rtlCol="0">
            <a:spAutoFit/>
          </a:bodyPr>
          <a:lstStyle/>
          <a:p>
            <a:r>
              <a:rPr lang="en-US" dirty="0"/>
              <a:t>*** not mutually exclusive </a:t>
            </a:r>
          </a:p>
        </p:txBody>
      </p:sp>
      <p:sp>
        <p:nvSpPr>
          <p:cNvPr id="44" name="Google Shape;1017;p40">
            <a:extLst>
              <a:ext uri="{FF2B5EF4-FFF2-40B4-BE49-F238E27FC236}">
                <a16:creationId xmlns:a16="http://schemas.microsoft.com/office/drawing/2014/main" id="{0780E3DA-CE18-0D49-AC2C-9972ADAE2502}"/>
              </a:ext>
            </a:extLst>
          </p:cNvPr>
          <p:cNvSpPr/>
          <p:nvPr/>
        </p:nvSpPr>
        <p:spPr>
          <a:xfrm>
            <a:off x="118506" y="4186291"/>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19;p40">
            <a:extLst>
              <a:ext uri="{FF2B5EF4-FFF2-40B4-BE49-F238E27FC236}">
                <a16:creationId xmlns:a16="http://schemas.microsoft.com/office/drawing/2014/main" id="{762748EF-9AB1-FE4B-A903-7952B169842C}"/>
              </a:ext>
            </a:extLst>
          </p:cNvPr>
          <p:cNvSpPr/>
          <p:nvPr/>
        </p:nvSpPr>
        <p:spPr>
          <a:xfrm>
            <a:off x="446545" y="3618692"/>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20;p40">
            <a:extLst>
              <a:ext uri="{FF2B5EF4-FFF2-40B4-BE49-F238E27FC236}">
                <a16:creationId xmlns:a16="http://schemas.microsoft.com/office/drawing/2014/main" id="{976A3E3E-21A7-B248-9B6A-D66B5E42B5EB}"/>
              </a:ext>
            </a:extLst>
          </p:cNvPr>
          <p:cNvSpPr/>
          <p:nvPr/>
        </p:nvSpPr>
        <p:spPr>
          <a:xfrm>
            <a:off x="378240" y="4255254"/>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8981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40"/>
          <p:cNvSpPr txBox="1">
            <a:spLocks noGrp="1"/>
          </p:cNvSpPr>
          <p:nvPr>
            <p:ph type="title"/>
          </p:nvPr>
        </p:nvSpPr>
        <p:spPr>
          <a:xfrm>
            <a:off x="697475" y="586657"/>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Why use computational models</a:t>
            </a:r>
            <a:endParaRPr dirty="0"/>
          </a:p>
        </p:txBody>
      </p:sp>
      <p:sp>
        <p:nvSpPr>
          <p:cNvPr id="1017" name="Google Shape;1017;p40"/>
          <p:cNvSpPr/>
          <p:nvPr/>
        </p:nvSpPr>
        <p:spPr>
          <a:xfrm>
            <a:off x="7904030" y="11765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0"/>
          <p:cNvSpPr/>
          <p:nvPr/>
        </p:nvSpPr>
        <p:spPr>
          <a:xfrm>
            <a:off x="8510127" y="18279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0"/>
          <p:cNvSpPr/>
          <p:nvPr/>
        </p:nvSpPr>
        <p:spPr>
          <a:xfrm>
            <a:off x="7635724" y="165652"/>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0"/>
          <p:cNvSpPr/>
          <p:nvPr/>
        </p:nvSpPr>
        <p:spPr>
          <a:xfrm>
            <a:off x="8510120" y="7259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43;p29">
            <a:extLst>
              <a:ext uri="{FF2B5EF4-FFF2-40B4-BE49-F238E27FC236}">
                <a16:creationId xmlns:a16="http://schemas.microsoft.com/office/drawing/2014/main" id="{05AA4FBC-935A-2C41-9458-6C0970A5F74B}"/>
              </a:ext>
            </a:extLst>
          </p:cNvPr>
          <p:cNvSpPr txBox="1">
            <a:spLocks/>
          </p:cNvSpPr>
          <p:nvPr/>
        </p:nvSpPr>
        <p:spPr>
          <a:xfrm>
            <a:off x="725979" y="1006770"/>
            <a:ext cx="521300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If you wanted to build a machine, you would need to know how that machine takes its inputs and processes information to produce output </a:t>
            </a:r>
          </a:p>
          <a:p>
            <a:pPr algn="l">
              <a:lnSpc>
                <a:spcPct val="150000"/>
              </a:lnSpc>
            </a:pPr>
            <a:r>
              <a:rPr lang="en-US" sz="2400" dirty="0"/>
              <a:t>This is a </a:t>
            </a:r>
            <a:r>
              <a:rPr lang="en-US" sz="2400" b="1" i="1" dirty="0"/>
              <a:t>mechanistic understanding</a:t>
            </a:r>
          </a:p>
        </p:txBody>
      </p:sp>
      <p:pic>
        <p:nvPicPr>
          <p:cNvPr id="3" name="Graphic 2" descr="Robot with solid fill">
            <a:extLst>
              <a:ext uri="{FF2B5EF4-FFF2-40B4-BE49-F238E27FC236}">
                <a16:creationId xmlns:a16="http://schemas.microsoft.com/office/drawing/2014/main" id="{500E4E43-9D7F-C74B-9F91-1F9D994CB3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91963" y="1879023"/>
            <a:ext cx="2337447" cy="2337447"/>
          </a:xfrm>
          <a:prstGeom prst="rect">
            <a:avLst/>
          </a:prstGeom>
        </p:spPr>
      </p:pic>
      <p:pic>
        <p:nvPicPr>
          <p:cNvPr id="4" name="Graphic 3" descr="Badge 3 with solid fill">
            <a:extLst>
              <a:ext uri="{FF2B5EF4-FFF2-40B4-BE49-F238E27FC236}">
                <a16:creationId xmlns:a16="http://schemas.microsoft.com/office/drawing/2014/main" id="{0A342A86-AA62-6E47-8141-7630753F71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20666" y="2239510"/>
            <a:ext cx="504000" cy="504000"/>
          </a:xfrm>
          <a:prstGeom prst="rect">
            <a:avLst/>
          </a:prstGeom>
        </p:spPr>
      </p:pic>
      <p:pic>
        <p:nvPicPr>
          <p:cNvPr id="6" name="Graphic 5" descr="Badge 1 with solid fill">
            <a:extLst>
              <a:ext uri="{FF2B5EF4-FFF2-40B4-BE49-F238E27FC236}">
                <a16:creationId xmlns:a16="http://schemas.microsoft.com/office/drawing/2014/main" id="{4D7CD85C-FBD3-3C4A-9E01-89B510C9B5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39963" y="2745139"/>
            <a:ext cx="504000" cy="504000"/>
          </a:xfrm>
          <a:prstGeom prst="rect">
            <a:avLst/>
          </a:prstGeom>
        </p:spPr>
      </p:pic>
      <p:pic>
        <p:nvPicPr>
          <p:cNvPr id="8" name="Graphic 7" descr="Badge 7 with solid fill">
            <a:extLst>
              <a:ext uri="{FF2B5EF4-FFF2-40B4-BE49-F238E27FC236}">
                <a16:creationId xmlns:a16="http://schemas.microsoft.com/office/drawing/2014/main" id="{004540D2-9039-B042-B7E3-A9FA232D49E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39963" y="3245881"/>
            <a:ext cx="504000" cy="504000"/>
          </a:xfrm>
          <a:prstGeom prst="rect">
            <a:avLst/>
          </a:prstGeom>
        </p:spPr>
      </p:pic>
      <p:pic>
        <p:nvPicPr>
          <p:cNvPr id="10" name="Graphic 9" descr="Badge 5 with solid fill">
            <a:extLst>
              <a:ext uri="{FF2B5EF4-FFF2-40B4-BE49-F238E27FC236}">
                <a16:creationId xmlns:a16="http://schemas.microsoft.com/office/drawing/2014/main" id="{029D4719-4245-2D40-A442-02313AFDACE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178875" y="2743510"/>
            <a:ext cx="504000" cy="504000"/>
          </a:xfrm>
          <a:prstGeom prst="rect">
            <a:avLst/>
          </a:prstGeom>
        </p:spPr>
      </p:pic>
    </p:spTree>
    <p:extLst>
      <p:ext uri="{BB962C8B-B14F-4D97-AF65-F5344CB8AC3E}">
        <p14:creationId xmlns:p14="http://schemas.microsoft.com/office/powerpoint/2010/main" val="293825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40"/>
          <p:cNvSpPr txBox="1">
            <a:spLocks noGrp="1"/>
          </p:cNvSpPr>
          <p:nvPr>
            <p:ph type="title"/>
          </p:nvPr>
        </p:nvSpPr>
        <p:spPr>
          <a:xfrm>
            <a:off x="697475" y="586657"/>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Why use computational models</a:t>
            </a:r>
            <a:endParaRPr dirty="0"/>
          </a:p>
        </p:txBody>
      </p:sp>
      <p:sp>
        <p:nvSpPr>
          <p:cNvPr id="1017" name="Google Shape;1017;p40"/>
          <p:cNvSpPr/>
          <p:nvPr/>
        </p:nvSpPr>
        <p:spPr>
          <a:xfrm>
            <a:off x="7904030" y="11765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0"/>
          <p:cNvSpPr/>
          <p:nvPr/>
        </p:nvSpPr>
        <p:spPr>
          <a:xfrm>
            <a:off x="8510127" y="18279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0"/>
          <p:cNvSpPr/>
          <p:nvPr/>
        </p:nvSpPr>
        <p:spPr>
          <a:xfrm>
            <a:off x="7635724" y="165652"/>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0"/>
          <p:cNvSpPr/>
          <p:nvPr/>
        </p:nvSpPr>
        <p:spPr>
          <a:xfrm>
            <a:off x="8510120" y="7259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43;p29">
            <a:extLst>
              <a:ext uri="{FF2B5EF4-FFF2-40B4-BE49-F238E27FC236}">
                <a16:creationId xmlns:a16="http://schemas.microsoft.com/office/drawing/2014/main" id="{05AA4FBC-935A-2C41-9458-6C0970A5F74B}"/>
              </a:ext>
            </a:extLst>
          </p:cNvPr>
          <p:cNvSpPr txBox="1">
            <a:spLocks/>
          </p:cNvSpPr>
          <p:nvPr/>
        </p:nvSpPr>
        <p:spPr>
          <a:xfrm>
            <a:off x="431437" y="1006770"/>
            <a:ext cx="5489229"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With mechanistic explanations of processes, you can understand in a general sense what would happen if you gave the machine input A, B, or C</a:t>
            </a:r>
          </a:p>
          <a:p>
            <a:pPr algn="l">
              <a:lnSpc>
                <a:spcPct val="150000"/>
              </a:lnSpc>
            </a:pPr>
            <a:r>
              <a:rPr lang="en-US" sz="2400" dirty="0"/>
              <a:t>Similarly, you would know how to fix it if it isn’t working </a:t>
            </a:r>
          </a:p>
        </p:txBody>
      </p:sp>
      <p:pic>
        <p:nvPicPr>
          <p:cNvPr id="3" name="Graphic 2" descr="Robot with solid fill">
            <a:extLst>
              <a:ext uri="{FF2B5EF4-FFF2-40B4-BE49-F238E27FC236}">
                <a16:creationId xmlns:a16="http://schemas.microsoft.com/office/drawing/2014/main" id="{500E4E43-9D7F-C74B-9F91-1F9D994CB3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91963" y="1879023"/>
            <a:ext cx="2337447" cy="2337447"/>
          </a:xfrm>
          <a:prstGeom prst="rect">
            <a:avLst/>
          </a:prstGeom>
        </p:spPr>
      </p:pic>
      <p:pic>
        <p:nvPicPr>
          <p:cNvPr id="4" name="Graphic 3" descr="Badge 3 with solid fill">
            <a:extLst>
              <a:ext uri="{FF2B5EF4-FFF2-40B4-BE49-F238E27FC236}">
                <a16:creationId xmlns:a16="http://schemas.microsoft.com/office/drawing/2014/main" id="{0A342A86-AA62-6E47-8141-7630753F71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20666" y="2239510"/>
            <a:ext cx="504000" cy="504000"/>
          </a:xfrm>
          <a:prstGeom prst="rect">
            <a:avLst/>
          </a:prstGeom>
        </p:spPr>
      </p:pic>
      <p:pic>
        <p:nvPicPr>
          <p:cNvPr id="6" name="Graphic 5" descr="Badge 1 with solid fill">
            <a:extLst>
              <a:ext uri="{FF2B5EF4-FFF2-40B4-BE49-F238E27FC236}">
                <a16:creationId xmlns:a16="http://schemas.microsoft.com/office/drawing/2014/main" id="{4D7CD85C-FBD3-3C4A-9E01-89B510C9B5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39963" y="2745139"/>
            <a:ext cx="504000" cy="504000"/>
          </a:xfrm>
          <a:prstGeom prst="rect">
            <a:avLst/>
          </a:prstGeom>
        </p:spPr>
      </p:pic>
      <p:pic>
        <p:nvPicPr>
          <p:cNvPr id="8" name="Graphic 7" descr="Badge 7 with solid fill">
            <a:extLst>
              <a:ext uri="{FF2B5EF4-FFF2-40B4-BE49-F238E27FC236}">
                <a16:creationId xmlns:a16="http://schemas.microsoft.com/office/drawing/2014/main" id="{004540D2-9039-B042-B7E3-A9FA232D49E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39963" y="3245881"/>
            <a:ext cx="504000" cy="504000"/>
          </a:xfrm>
          <a:prstGeom prst="rect">
            <a:avLst/>
          </a:prstGeom>
        </p:spPr>
      </p:pic>
      <p:pic>
        <p:nvPicPr>
          <p:cNvPr id="10" name="Graphic 9" descr="Badge 5 with solid fill">
            <a:extLst>
              <a:ext uri="{FF2B5EF4-FFF2-40B4-BE49-F238E27FC236}">
                <a16:creationId xmlns:a16="http://schemas.microsoft.com/office/drawing/2014/main" id="{029D4719-4245-2D40-A442-02313AFDACE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178875" y="2743510"/>
            <a:ext cx="504000" cy="504000"/>
          </a:xfrm>
          <a:prstGeom prst="rect">
            <a:avLst/>
          </a:prstGeom>
        </p:spPr>
      </p:pic>
    </p:spTree>
    <p:extLst>
      <p:ext uri="{BB962C8B-B14F-4D97-AF65-F5344CB8AC3E}">
        <p14:creationId xmlns:p14="http://schemas.microsoft.com/office/powerpoint/2010/main" val="934416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40"/>
          <p:cNvSpPr txBox="1">
            <a:spLocks noGrp="1"/>
          </p:cNvSpPr>
          <p:nvPr>
            <p:ph type="title"/>
          </p:nvPr>
        </p:nvSpPr>
        <p:spPr>
          <a:xfrm>
            <a:off x="697475" y="586657"/>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Why use computational models</a:t>
            </a:r>
            <a:endParaRPr dirty="0"/>
          </a:p>
        </p:txBody>
      </p:sp>
      <p:sp>
        <p:nvSpPr>
          <p:cNvPr id="1017" name="Google Shape;1017;p40"/>
          <p:cNvSpPr/>
          <p:nvPr/>
        </p:nvSpPr>
        <p:spPr>
          <a:xfrm>
            <a:off x="7904030" y="11765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0"/>
          <p:cNvSpPr/>
          <p:nvPr/>
        </p:nvSpPr>
        <p:spPr>
          <a:xfrm>
            <a:off x="8510127" y="18279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0"/>
          <p:cNvSpPr/>
          <p:nvPr/>
        </p:nvSpPr>
        <p:spPr>
          <a:xfrm>
            <a:off x="7635724" y="165652"/>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0"/>
          <p:cNvSpPr/>
          <p:nvPr/>
        </p:nvSpPr>
        <p:spPr>
          <a:xfrm>
            <a:off x="8510120" y="7259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 name="Google Shape;1021;p40"/>
          <p:cNvGrpSpPr/>
          <p:nvPr/>
        </p:nvGrpSpPr>
        <p:grpSpPr>
          <a:xfrm>
            <a:off x="1446" y="4064233"/>
            <a:ext cx="2348965" cy="1047005"/>
            <a:chOff x="207675" y="4196607"/>
            <a:chExt cx="2114090" cy="942314"/>
          </a:xfrm>
        </p:grpSpPr>
        <p:sp>
          <p:nvSpPr>
            <p:cNvPr id="1022" name="Google Shape;1022;p40"/>
            <p:cNvSpPr/>
            <p:nvPr/>
          </p:nvSpPr>
          <p:spPr>
            <a:xfrm>
              <a:off x="252785" y="4693315"/>
              <a:ext cx="2033294" cy="380317"/>
            </a:xfrm>
            <a:custGeom>
              <a:avLst/>
              <a:gdLst/>
              <a:ahLst/>
              <a:cxnLst/>
              <a:rect l="l" t="t" r="r" b="b"/>
              <a:pathLst>
                <a:path w="35970" h="6728" extrusionOk="0">
                  <a:moveTo>
                    <a:pt x="3334" y="1"/>
                  </a:moveTo>
                  <a:cubicBezTo>
                    <a:pt x="1489" y="1"/>
                    <a:pt x="0" y="1489"/>
                    <a:pt x="0" y="3334"/>
                  </a:cubicBezTo>
                  <a:lnTo>
                    <a:pt x="0" y="3406"/>
                  </a:lnTo>
                  <a:cubicBezTo>
                    <a:pt x="0" y="5239"/>
                    <a:pt x="1489" y="6728"/>
                    <a:pt x="3334" y="6728"/>
                  </a:cubicBezTo>
                  <a:lnTo>
                    <a:pt x="35969" y="6728"/>
                  </a:lnTo>
                  <a:lnTo>
                    <a:pt x="3596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0"/>
            <p:cNvSpPr/>
            <p:nvPr/>
          </p:nvSpPr>
          <p:spPr>
            <a:xfrm>
              <a:off x="248714" y="4689301"/>
              <a:ext cx="2041378" cy="389022"/>
            </a:xfrm>
            <a:custGeom>
              <a:avLst/>
              <a:gdLst/>
              <a:ahLst/>
              <a:cxnLst/>
              <a:rect l="l" t="t" r="r" b="b"/>
              <a:pathLst>
                <a:path w="36113" h="6882" extrusionOk="0">
                  <a:moveTo>
                    <a:pt x="35958" y="143"/>
                  </a:moveTo>
                  <a:lnTo>
                    <a:pt x="35958" y="6727"/>
                  </a:lnTo>
                  <a:lnTo>
                    <a:pt x="3406" y="6727"/>
                  </a:lnTo>
                  <a:cubicBezTo>
                    <a:pt x="1608" y="6727"/>
                    <a:pt x="144" y="5263"/>
                    <a:pt x="144" y="3477"/>
                  </a:cubicBezTo>
                  <a:lnTo>
                    <a:pt x="144" y="3405"/>
                  </a:lnTo>
                  <a:cubicBezTo>
                    <a:pt x="144" y="1607"/>
                    <a:pt x="1608" y="143"/>
                    <a:pt x="3406" y="143"/>
                  </a:cubicBezTo>
                  <a:close/>
                  <a:moveTo>
                    <a:pt x="3406" y="0"/>
                  </a:moveTo>
                  <a:cubicBezTo>
                    <a:pt x="1525" y="0"/>
                    <a:pt x="1" y="1524"/>
                    <a:pt x="1" y="3405"/>
                  </a:cubicBezTo>
                  <a:lnTo>
                    <a:pt x="1" y="3477"/>
                  </a:lnTo>
                  <a:cubicBezTo>
                    <a:pt x="1" y="5346"/>
                    <a:pt x="1525" y="6882"/>
                    <a:pt x="3406" y="6882"/>
                  </a:cubicBezTo>
                  <a:lnTo>
                    <a:pt x="36041" y="6882"/>
                  </a:lnTo>
                  <a:cubicBezTo>
                    <a:pt x="36077" y="6882"/>
                    <a:pt x="36113" y="6846"/>
                    <a:pt x="36113" y="6799"/>
                  </a:cubicBezTo>
                  <a:lnTo>
                    <a:pt x="36113" y="72"/>
                  </a:lnTo>
                  <a:cubicBezTo>
                    <a:pt x="36113" y="36"/>
                    <a:pt x="36077" y="0"/>
                    <a:pt x="3604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0"/>
            <p:cNvSpPr/>
            <p:nvPr/>
          </p:nvSpPr>
          <p:spPr>
            <a:xfrm>
              <a:off x="211745" y="4656289"/>
              <a:ext cx="2105932" cy="454368"/>
            </a:xfrm>
            <a:custGeom>
              <a:avLst/>
              <a:gdLst/>
              <a:ahLst/>
              <a:cxnLst/>
              <a:rect l="l" t="t" r="r" b="b"/>
              <a:pathLst>
                <a:path w="37255" h="8038" extrusionOk="0">
                  <a:moveTo>
                    <a:pt x="4024" y="1"/>
                  </a:moveTo>
                  <a:cubicBezTo>
                    <a:pt x="1798" y="1"/>
                    <a:pt x="0" y="1799"/>
                    <a:pt x="0" y="4025"/>
                  </a:cubicBezTo>
                  <a:cubicBezTo>
                    <a:pt x="0" y="6240"/>
                    <a:pt x="1810" y="8037"/>
                    <a:pt x="4024" y="8037"/>
                  </a:cubicBezTo>
                  <a:lnTo>
                    <a:pt x="37255" y="8037"/>
                  </a:lnTo>
                  <a:lnTo>
                    <a:pt x="37255" y="7383"/>
                  </a:lnTo>
                  <a:lnTo>
                    <a:pt x="4060" y="7383"/>
                  </a:lnTo>
                  <a:cubicBezTo>
                    <a:pt x="2215" y="7383"/>
                    <a:pt x="726" y="5894"/>
                    <a:pt x="726" y="4049"/>
                  </a:cubicBezTo>
                  <a:lnTo>
                    <a:pt x="726" y="3989"/>
                  </a:lnTo>
                  <a:cubicBezTo>
                    <a:pt x="726" y="2144"/>
                    <a:pt x="2215" y="656"/>
                    <a:pt x="4060" y="656"/>
                  </a:cubicBezTo>
                  <a:lnTo>
                    <a:pt x="37255" y="656"/>
                  </a:lnTo>
                  <a:lnTo>
                    <a:pt x="37255"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0"/>
            <p:cNvSpPr/>
            <p:nvPr/>
          </p:nvSpPr>
          <p:spPr>
            <a:xfrm>
              <a:off x="207675" y="4652276"/>
              <a:ext cx="2114072" cy="462395"/>
            </a:xfrm>
            <a:custGeom>
              <a:avLst/>
              <a:gdLst/>
              <a:ahLst/>
              <a:cxnLst/>
              <a:rect l="l" t="t" r="r" b="b"/>
              <a:pathLst>
                <a:path w="37399" h="8180" extrusionOk="0">
                  <a:moveTo>
                    <a:pt x="37255" y="155"/>
                  </a:moveTo>
                  <a:lnTo>
                    <a:pt x="37255" y="655"/>
                  </a:lnTo>
                  <a:lnTo>
                    <a:pt x="4132" y="655"/>
                  </a:lnTo>
                  <a:cubicBezTo>
                    <a:pt x="2251" y="655"/>
                    <a:pt x="727" y="2179"/>
                    <a:pt x="727" y="4060"/>
                  </a:cubicBezTo>
                  <a:lnTo>
                    <a:pt x="727" y="4132"/>
                  </a:lnTo>
                  <a:cubicBezTo>
                    <a:pt x="727" y="6001"/>
                    <a:pt x="2251" y="7537"/>
                    <a:pt x="4132" y="7537"/>
                  </a:cubicBezTo>
                  <a:lnTo>
                    <a:pt x="37255" y="7537"/>
                  </a:lnTo>
                  <a:lnTo>
                    <a:pt x="37255" y="8037"/>
                  </a:lnTo>
                  <a:lnTo>
                    <a:pt x="4096" y="8037"/>
                  </a:lnTo>
                  <a:cubicBezTo>
                    <a:pt x="1918" y="8037"/>
                    <a:pt x="155" y="6263"/>
                    <a:pt x="155" y="4096"/>
                  </a:cubicBezTo>
                  <a:cubicBezTo>
                    <a:pt x="155" y="1917"/>
                    <a:pt x="1918" y="155"/>
                    <a:pt x="4096" y="155"/>
                  </a:cubicBezTo>
                  <a:close/>
                  <a:moveTo>
                    <a:pt x="4096" y="0"/>
                  </a:moveTo>
                  <a:cubicBezTo>
                    <a:pt x="1834" y="0"/>
                    <a:pt x="1" y="1834"/>
                    <a:pt x="1" y="4096"/>
                  </a:cubicBezTo>
                  <a:cubicBezTo>
                    <a:pt x="1" y="6346"/>
                    <a:pt x="1834" y="8180"/>
                    <a:pt x="4096" y="8180"/>
                  </a:cubicBezTo>
                  <a:lnTo>
                    <a:pt x="37327" y="8180"/>
                  </a:lnTo>
                  <a:cubicBezTo>
                    <a:pt x="37362" y="8180"/>
                    <a:pt x="37398" y="8156"/>
                    <a:pt x="37398" y="8108"/>
                  </a:cubicBezTo>
                  <a:lnTo>
                    <a:pt x="37398" y="7454"/>
                  </a:lnTo>
                  <a:cubicBezTo>
                    <a:pt x="37398" y="7418"/>
                    <a:pt x="37362" y="7382"/>
                    <a:pt x="37327" y="7382"/>
                  </a:cubicBezTo>
                  <a:lnTo>
                    <a:pt x="4132" y="7382"/>
                  </a:lnTo>
                  <a:cubicBezTo>
                    <a:pt x="2334" y="7382"/>
                    <a:pt x="870" y="5918"/>
                    <a:pt x="870" y="4132"/>
                  </a:cubicBezTo>
                  <a:lnTo>
                    <a:pt x="870" y="4060"/>
                  </a:lnTo>
                  <a:cubicBezTo>
                    <a:pt x="870" y="2262"/>
                    <a:pt x="2334" y="798"/>
                    <a:pt x="4132" y="798"/>
                  </a:cubicBezTo>
                  <a:lnTo>
                    <a:pt x="37327" y="798"/>
                  </a:lnTo>
                  <a:cubicBezTo>
                    <a:pt x="37362" y="798"/>
                    <a:pt x="37398" y="774"/>
                    <a:pt x="37398" y="727"/>
                  </a:cubicBezTo>
                  <a:lnTo>
                    <a:pt x="37398" y="72"/>
                  </a:lnTo>
                  <a:cubicBezTo>
                    <a:pt x="37398" y="36"/>
                    <a:pt x="37362" y="0"/>
                    <a:pt x="373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0"/>
            <p:cNvSpPr/>
            <p:nvPr/>
          </p:nvSpPr>
          <p:spPr>
            <a:xfrm>
              <a:off x="1070522" y="5073576"/>
              <a:ext cx="1247166" cy="37082"/>
            </a:xfrm>
            <a:custGeom>
              <a:avLst/>
              <a:gdLst/>
              <a:ahLst/>
              <a:cxnLst/>
              <a:rect l="l" t="t" r="r" b="b"/>
              <a:pathLst>
                <a:path w="22063" h="656" extrusionOk="0">
                  <a:moveTo>
                    <a:pt x="405" y="1"/>
                  </a:moveTo>
                  <a:lnTo>
                    <a:pt x="0" y="655"/>
                  </a:lnTo>
                  <a:lnTo>
                    <a:pt x="22063" y="655"/>
                  </a:lnTo>
                  <a:lnTo>
                    <a:pt x="2206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0"/>
            <p:cNvSpPr/>
            <p:nvPr/>
          </p:nvSpPr>
          <p:spPr>
            <a:xfrm>
              <a:off x="1066508" y="5069562"/>
              <a:ext cx="1255250" cy="45109"/>
            </a:xfrm>
            <a:custGeom>
              <a:avLst/>
              <a:gdLst/>
              <a:ahLst/>
              <a:cxnLst/>
              <a:rect l="l" t="t" r="r" b="b"/>
              <a:pathLst>
                <a:path w="22206" h="798" extrusionOk="0">
                  <a:moveTo>
                    <a:pt x="22062" y="155"/>
                  </a:moveTo>
                  <a:lnTo>
                    <a:pt x="22062" y="655"/>
                  </a:lnTo>
                  <a:lnTo>
                    <a:pt x="214" y="655"/>
                  </a:lnTo>
                  <a:lnTo>
                    <a:pt x="512" y="155"/>
                  </a:lnTo>
                  <a:close/>
                  <a:moveTo>
                    <a:pt x="476" y="0"/>
                  </a:moveTo>
                  <a:cubicBezTo>
                    <a:pt x="452" y="0"/>
                    <a:pt x="429" y="12"/>
                    <a:pt x="405" y="36"/>
                  </a:cubicBezTo>
                  <a:lnTo>
                    <a:pt x="12" y="691"/>
                  </a:lnTo>
                  <a:cubicBezTo>
                    <a:pt x="0" y="714"/>
                    <a:pt x="0" y="738"/>
                    <a:pt x="12" y="762"/>
                  </a:cubicBezTo>
                  <a:cubicBezTo>
                    <a:pt x="24" y="786"/>
                    <a:pt x="48" y="798"/>
                    <a:pt x="71" y="798"/>
                  </a:cubicBezTo>
                  <a:lnTo>
                    <a:pt x="22134" y="798"/>
                  </a:lnTo>
                  <a:cubicBezTo>
                    <a:pt x="22169" y="798"/>
                    <a:pt x="22205" y="774"/>
                    <a:pt x="22205" y="726"/>
                  </a:cubicBezTo>
                  <a:lnTo>
                    <a:pt x="22205" y="72"/>
                  </a:lnTo>
                  <a:cubicBezTo>
                    <a:pt x="22205" y="36"/>
                    <a:pt x="22169" y="0"/>
                    <a:pt x="221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0"/>
            <p:cNvSpPr/>
            <p:nvPr/>
          </p:nvSpPr>
          <p:spPr>
            <a:xfrm>
              <a:off x="1324955" y="4656289"/>
              <a:ext cx="992736" cy="37082"/>
            </a:xfrm>
            <a:custGeom>
              <a:avLst/>
              <a:gdLst/>
              <a:ahLst/>
              <a:cxnLst/>
              <a:rect l="l" t="t" r="r" b="b"/>
              <a:pathLst>
                <a:path w="17562" h="656" extrusionOk="0">
                  <a:moveTo>
                    <a:pt x="405" y="1"/>
                  </a:moveTo>
                  <a:lnTo>
                    <a:pt x="0" y="656"/>
                  </a:lnTo>
                  <a:lnTo>
                    <a:pt x="17562" y="656"/>
                  </a:lnTo>
                  <a:lnTo>
                    <a:pt x="1756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0"/>
            <p:cNvSpPr/>
            <p:nvPr/>
          </p:nvSpPr>
          <p:spPr>
            <a:xfrm>
              <a:off x="1320207" y="4652276"/>
              <a:ext cx="1001554" cy="45109"/>
            </a:xfrm>
            <a:custGeom>
              <a:avLst/>
              <a:gdLst/>
              <a:ahLst/>
              <a:cxnLst/>
              <a:rect l="l" t="t" r="r" b="b"/>
              <a:pathLst>
                <a:path w="17718" h="798" extrusionOk="0">
                  <a:moveTo>
                    <a:pt x="17574" y="155"/>
                  </a:moveTo>
                  <a:lnTo>
                    <a:pt x="17574" y="655"/>
                  </a:lnTo>
                  <a:lnTo>
                    <a:pt x="215" y="655"/>
                  </a:lnTo>
                  <a:lnTo>
                    <a:pt x="525" y="155"/>
                  </a:lnTo>
                  <a:close/>
                  <a:moveTo>
                    <a:pt x="477" y="0"/>
                  </a:moveTo>
                  <a:cubicBezTo>
                    <a:pt x="453" y="0"/>
                    <a:pt x="429" y="12"/>
                    <a:pt x="417" y="36"/>
                  </a:cubicBezTo>
                  <a:lnTo>
                    <a:pt x="25" y="691"/>
                  </a:lnTo>
                  <a:cubicBezTo>
                    <a:pt x="13" y="715"/>
                    <a:pt x="1" y="738"/>
                    <a:pt x="25" y="762"/>
                  </a:cubicBezTo>
                  <a:cubicBezTo>
                    <a:pt x="36" y="786"/>
                    <a:pt x="60" y="798"/>
                    <a:pt x="84" y="798"/>
                  </a:cubicBezTo>
                  <a:lnTo>
                    <a:pt x="17646" y="798"/>
                  </a:lnTo>
                  <a:cubicBezTo>
                    <a:pt x="17681" y="798"/>
                    <a:pt x="17717" y="774"/>
                    <a:pt x="17717" y="727"/>
                  </a:cubicBezTo>
                  <a:lnTo>
                    <a:pt x="17717" y="72"/>
                  </a:lnTo>
                  <a:cubicBezTo>
                    <a:pt x="17717" y="36"/>
                    <a:pt x="17681" y="0"/>
                    <a:pt x="1764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0"/>
            <p:cNvSpPr/>
            <p:nvPr/>
          </p:nvSpPr>
          <p:spPr>
            <a:xfrm>
              <a:off x="746785" y="4879743"/>
              <a:ext cx="1207484" cy="8140"/>
            </a:xfrm>
            <a:custGeom>
              <a:avLst/>
              <a:gdLst/>
              <a:ahLst/>
              <a:cxnLst/>
              <a:rect l="l" t="t" r="r" b="b"/>
              <a:pathLst>
                <a:path w="21361" h="144" extrusionOk="0">
                  <a:moveTo>
                    <a:pt x="72" y="1"/>
                  </a:moveTo>
                  <a:cubicBezTo>
                    <a:pt x="36" y="1"/>
                    <a:pt x="1" y="24"/>
                    <a:pt x="1" y="72"/>
                  </a:cubicBezTo>
                  <a:cubicBezTo>
                    <a:pt x="1" y="108"/>
                    <a:pt x="36" y="143"/>
                    <a:pt x="72" y="143"/>
                  </a:cubicBezTo>
                  <a:lnTo>
                    <a:pt x="21289" y="143"/>
                  </a:lnTo>
                  <a:cubicBezTo>
                    <a:pt x="21325" y="143"/>
                    <a:pt x="21360" y="108"/>
                    <a:pt x="21360" y="72"/>
                  </a:cubicBezTo>
                  <a:cubicBezTo>
                    <a:pt x="21360" y="24"/>
                    <a:pt x="21325" y="1"/>
                    <a:pt x="2128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0"/>
            <p:cNvSpPr/>
            <p:nvPr/>
          </p:nvSpPr>
          <p:spPr>
            <a:xfrm>
              <a:off x="467479" y="4879743"/>
              <a:ext cx="182471" cy="8140"/>
            </a:xfrm>
            <a:custGeom>
              <a:avLst/>
              <a:gdLst/>
              <a:ahLst/>
              <a:cxnLst/>
              <a:rect l="l" t="t" r="r" b="b"/>
              <a:pathLst>
                <a:path w="3228" h="144" extrusionOk="0">
                  <a:moveTo>
                    <a:pt x="72" y="1"/>
                  </a:moveTo>
                  <a:cubicBezTo>
                    <a:pt x="36" y="1"/>
                    <a:pt x="0" y="24"/>
                    <a:pt x="0" y="72"/>
                  </a:cubicBezTo>
                  <a:cubicBezTo>
                    <a:pt x="0" y="108"/>
                    <a:pt x="36" y="143"/>
                    <a:pt x="72" y="143"/>
                  </a:cubicBezTo>
                  <a:lnTo>
                    <a:pt x="3144" y="143"/>
                  </a:lnTo>
                  <a:cubicBezTo>
                    <a:pt x="3191" y="143"/>
                    <a:pt x="3227" y="108"/>
                    <a:pt x="3227" y="72"/>
                  </a:cubicBezTo>
                  <a:cubicBezTo>
                    <a:pt x="3227" y="24"/>
                    <a:pt x="3191" y="1"/>
                    <a:pt x="314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0"/>
            <p:cNvSpPr/>
            <p:nvPr/>
          </p:nvSpPr>
          <p:spPr>
            <a:xfrm>
              <a:off x="732653" y="4996868"/>
              <a:ext cx="873633" cy="8762"/>
            </a:xfrm>
            <a:custGeom>
              <a:avLst/>
              <a:gdLst/>
              <a:ahLst/>
              <a:cxnLst/>
              <a:rect l="l" t="t" r="r" b="b"/>
              <a:pathLst>
                <a:path w="15455" h="155" extrusionOk="0">
                  <a:moveTo>
                    <a:pt x="72" y="0"/>
                  </a:moveTo>
                  <a:cubicBezTo>
                    <a:pt x="36" y="0"/>
                    <a:pt x="1" y="36"/>
                    <a:pt x="1" y="84"/>
                  </a:cubicBezTo>
                  <a:cubicBezTo>
                    <a:pt x="1" y="119"/>
                    <a:pt x="36" y="155"/>
                    <a:pt x="72" y="155"/>
                  </a:cubicBezTo>
                  <a:lnTo>
                    <a:pt x="15372" y="155"/>
                  </a:lnTo>
                  <a:cubicBezTo>
                    <a:pt x="15419" y="155"/>
                    <a:pt x="15455" y="119"/>
                    <a:pt x="15455" y="84"/>
                  </a:cubicBezTo>
                  <a:cubicBezTo>
                    <a:pt x="15455" y="36"/>
                    <a:pt x="15419" y="0"/>
                    <a:pt x="1537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0"/>
            <p:cNvSpPr/>
            <p:nvPr/>
          </p:nvSpPr>
          <p:spPr>
            <a:xfrm>
              <a:off x="1066508" y="4735710"/>
              <a:ext cx="370877" cy="8140"/>
            </a:xfrm>
            <a:custGeom>
              <a:avLst/>
              <a:gdLst/>
              <a:ahLst/>
              <a:cxnLst/>
              <a:rect l="l" t="t" r="r" b="b"/>
              <a:pathLst>
                <a:path w="6561" h="144" extrusionOk="0">
                  <a:moveTo>
                    <a:pt x="71" y="1"/>
                  </a:moveTo>
                  <a:cubicBezTo>
                    <a:pt x="36" y="1"/>
                    <a:pt x="0" y="36"/>
                    <a:pt x="0" y="72"/>
                  </a:cubicBezTo>
                  <a:cubicBezTo>
                    <a:pt x="0" y="120"/>
                    <a:pt x="36" y="143"/>
                    <a:pt x="71" y="143"/>
                  </a:cubicBezTo>
                  <a:lnTo>
                    <a:pt x="6489" y="143"/>
                  </a:lnTo>
                  <a:cubicBezTo>
                    <a:pt x="6525" y="143"/>
                    <a:pt x="6560" y="120"/>
                    <a:pt x="6560" y="72"/>
                  </a:cubicBezTo>
                  <a:cubicBezTo>
                    <a:pt x="6560" y="36"/>
                    <a:pt x="6525" y="1"/>
                    <a:pt x="648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0"/>
            <p:cNvSpPr/>
            <p:nvPr/>
          </p:nvSpPr>
          <p:spPr>
            <a:xfrm>
              <a:off x="838982" y="4789581"/>
              <a:ext cx="173031" cy="345270"/>
            </a:xfrm>
            <a:custGeom>
              <a:avLst/>
              <a:gdLst/>
              <a:ahLst/>
              <a:cxnLst/>
              <a:rect l="l" t="t" r="r" b="b"/>
              <a:pathLst>
                <a:path w="3061" h="6108" extrusionOk="0">
                  <a:moveTo>
                    <a:pt x="1" y="0"/>
                  </a:moveTo>
                  <a:lnTo>
                    <a:pt x="1" y="6108"/>
                  </a:lnTo>
                  <a:lnTo>
                    <a:pt x="1525" y="4263"/>
                  </a:lnTo>
                  <a:lnTo>
                    <a:pt x="3061" y="6108"/>
                  </a:lnTo>
                  <a:lnTo>
                    <a:pt x="3061" y="0"/>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0"/>
            <p:cNvSpPr/>
            <p:nvPr/>
          </p:nvSpPr>
          <p:spPr>
            <a:xfrm>
              <a:off x="834969" y="4785511"/>
              <a:ext cx="181114" cy="353410"/>
            </a:xfrm>
            <a:custGeom>
              <a:avLst/>
              <a:gdLst/>
              <a:ahLst/>
              <a:cxnLst/>
              <a:rect l="l" t="t" r="r" b="b"/>
              <a:pathLst>
                <a:path w="3204" h="6252" extrusionOk="0">
                  <a:moveTo>
                    <a:pt x="3048" y="144"/>
                  </a:moveTo>
                  <a:lnTo>
                    <a:pt x="3048" y="5966"/>
                  </a:lnTo>
                  <a:lnTo>
                    <a:pt x="1655" y="4287"/>
                  </a:lnTo>
                  <a:cubicBezTo>
                    <a:pt x="1643" y="4275"/>
                    <a:pt x="1620" y="4263"/>
                    <a:pt x="1596" y="4263"/>
                  </a:cubicBezTo>
                  <a:cubicBezTo>
                    <a:pt x="1572" y="4263"/>
                    <a:pt x="1560" y="4275"/>
                    <a:pt x="1536" y="4287"/>
                  </a:cubicBezTo>
                  <a:lnTo>
                    <a:pt x="143" y="5966"/>
                  </a:lnTo>
                  <a:lnTo>
                    <a:pt x="143" y="144"/>
                  </a:lnTo>
                  <a:close/>
                  <a:moveTo>
                    <a:pt x="72" y="1"/>
                  </a:moveTo>
                  <a:cubicBezTo>
                    <a:pt x="24" y="1"/>
                    <a:pt x="0" y="36"/>
                    <a:pt x="0" y="72"/>
                  </a:cubicBezTo>
                  <a:lnTo>
                    <a:pt x="0" y="6180"/>
                  </a:lnTo>
                  <a:cubicBezTo>
                    <a:pt x="0" y="6204"/>
                    <a:pt x="12" y="6240"/>
                    <a:pt x="48" y="6240"/>
                  </a:cubicBezTo>
                  <a:cubicBezTo>
                    <a:pt x="58" y="6244"/>
                    <a:pt x="70" y="6247"/>
                    <a:pt x="82" y="6247"/>
                  </a:cubicBezTo>
                  <a:cubicBezTo>
                    <a:pt x="99" y="6247"/>
                    <a:pt x="117" y="6242"/>
                    <a:pt x="131" y="6228"/>
                  </a:cubicBezTo>
                  <a:lnTo>
                    <a:pt x="1596" y="4454"/>
                  </a:lnTo>
                  <a:lnTo>
                    <a:pt x="3072" y="6228"/>
                  </a:lnTo>
                  <a:cubicBezTo>
                    <a:pt x="3084" y="6240"/>
                    <a:pt x="3108" y="6251"/>
                    <a:pt x="3132" y="6251"/>
                  </a:cubicBezTo>
                  <a:cubicBezTo>
                    <a:pt x="3132" y="6251"/>
                    <a:pt x="3144" y="6251"/>
                    <a:pt x="3155" y="6240"/>
                  </a:cubicBezTo>
                  <a:cubicBezTo>
                    <a:pt x="3179" y="6240"/>
                    <a:pt x="3203" y="6204"/>
                    <a:pt x="3203" y="6180"/>
                  </a:cubicBezTo>
                  <a:lnTo>
                    <a:pt x="3203" y="72"/>
                  </a:lnTo>
                  <a:cubicBezTo>
                    <a:pt x="3203" y="36"/>
                    <a:pt x="3167" y="1"/>
                    <a:pt x="313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0"/>
            <p:cNvSpPr/>
            <p:nvPr/>
          </p:nvSpPr>
          <p:spPr>
            <a:xfrm>
              <a:off x="862554" y="4879064"/>
              <a:ext cx="8140" cy="169017"/>
            </a:xfrm>
            <a:custGeom>
              <a:avLst/>
              <a:gdLst/>
              <a:ahLst/>
              <a:cxnLst/>
              <a:rect l="l" t="t" r="r" b="b"/>
              <a:pathLst>
                <a:path w="144" h="2990" extrusionOk="0">
                  <a:moveTo>
                    <a:pt x="72" y="1"/>
                  </a:moveTo>
                  <a:cubicBezTo>
                    <a:pt x="24" y="1"/>
                    <a:pt x="0" y="36"/>
                    <a:pt x="0" y="84"/>
                  </a:cubicBezTo>
                  <a:lnTo>
                    <a:pt x="0" y="2918"/>
                  </a:lnTo>
                  <a:cubicBezTo>
                    <a:pt x="0" y="2965"/>
                    <a:pt x="24" y="2989"/>
                    <a:pt x="72" y="2989"/>
                  </a:cubicBezTo>
                  <a:cubicBezTo>
                    <a:pt x="108" y="2989"/>
                    <a:pt x="143" y="2965"/>
                    <a:pt x="143" y="2918"/>
                  </a:cubicBezTo>
                  <a:lnTo>
                    <a:pt x="143" y="84"/>
                  </a:lnTo>
                  <a:cubicBezTo>
                    <a:pt x="143" y="36"/>
                    <a:pt x="108" y="1"/>
                    <a:pt x="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0"/>
            <p:cNvSpPr/>
            <p:nvPr/>
          </p:nvSpPr>
          <p:spPr>
            <a:xfrm>
              <a:off x="862554" y="4801000"/>
              <a:ext cx="92253" cy="56584"/>
            </a:xfrm>
            <a:custGeom>
              <a:avLst/>
              <a:gdLst/>
              <a:ahLst/>
              <a:cxnLst/>
              <a:rect l="l" t="t" r="r" b="b"/>
              <a:pathLst>
                <a:path w="1632" h="1001" extrusionOk="0">
                  <a:moveTo>
                    <a:pt x="72" y="1"/>
                  </a:moveTo>
                  <a:cubicBezTo>
                    <a:pt x="24" y="1"/>
                    <a:pt x="0" y="36"/>
                    <a:pt x="0" y="84"/>
                  </a:cubicBezTo>
                  <a:lnTo>
                    <a:pt x="0" y="917"/>
                  </a:lnTo>
                  <a:cubicBezTo>
                    <a:pt x="0" y="965"/>
                    <a:pt x="24" y="1001"/>
                    <a:pt x="72" y="1001"/>
                  </a:cubicBezTo>
                  <a:cubicBezTo>
                    <a:pt x="108" y="1001"/>
                    <a:pt x="143" y="965"/>
                    <a:pt x="143" y="917"/>
                  </a:cubicBezTo>
                  <a:lnTo>
                    <a:pt x="143" y="155"/>
                  </a:lnTo>
                  <a:lnTo>
                    <a:pt x="1560" y="155"/>
                  </a:lnTo>
                  <a:cubicBezTo>
                    <a:pt x="1596" y="155"/>
                    <a:pt x="1632" y="120"/>
                    <a:pt x="1632" y="84"/>
                  </a:cubicBezTo>
                  <a:cubicBezTo>
                    <a:pt x="1632" y="36"/>
                    <a:pt x="1596" y="1"/>
                    <a:pt x="15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0"/>
            <p:cNvSpPr/>
            <p:nvPr/>
          </p:nvSpPr>
          <p:spPr>
            <a:xfrm>
              <a:off x="252785" y="4238324"/>
              <a:ext cx="2033294" cy="380317"/>
            </a:xfrm>
            <a:custGeom>
              <a:avLst/>
              <a:gdLst/>
              <a:ahLst/>
              <a:cxnLst/>
              <a:rect l="l" t="t" r="r" b="b"/>
              <a:pathLst>
                <a:path w="35970" h="6728" extrusionOk="0">
                  <a:moveTo>
                    <a:pt x="3334" y="1"/>
                  </a:moveTo>
                  <a:cubicBezTo>
                    <a:pt x="1489" y="1"/>
                    <a:pt x="0" y="1489"/>
                    <a:pt x="0" y="3323"/>
                  </a:cubicBezTo>
                  <a:lnTo>
                    <a:pt x="0" y="3394"/>
                  </a:lnTo>
                  <a:cubicBezTo>
                    <a:pt x="0" y="5240"/>
                    <a:pt x="1489" y="6728"/>
                    <a:pt x="3334" y="6728"/>
                  </a:cubicBezTo>
                  <a:lnTo>
                    <a:pt x="35969" y="6728"/>
                  </a:lnTo>
                  <a:lnTo>
                    <a:pt x="3596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0"/>
            <p:cNvSpPr/>
            <p:nvPr/>
          </p:nvSpPr>
          <p:spPr>
            <a:xfrm>
              <a:off x="248714" y="4233632"/>
              <a:ext cx="2041378" cy="389079"/>
            </a:xfrm>
            <a:custGeom>
              <a:avLst/>
              <a:gdLst/>
              <a:ahLst/>
              <a:cxnLst/>
              <a:rect l="l" t="t" r="r" b="b"/>
              <a:pathLst>
                <a:path w="36113" h="6883" extrusionOk="0">
                  <a:moveTo>
                    <a:pt x="35958" y="155"/>
                  </a:moveTo>
                  <a:lnTo>
                    <a:pt x="35958" y="6739"/>
                  </a:lnTo>
                  <a:lnTo>
                    <a:pt x="3406" y="6739"/>
                  </a:lnTo>
                  <a:cubicBezTo>
                    <a:pt x="1608" y="6739"/>
                    <a:pt x="144" y="5275"/>
                    <a:pt x="144" y="3477"/>
                  </a:cubicBezTo>
                  <a:lnTo>
                    <a:pt x="144" y="3406"/>
                  </a:lnTo>
                  <a:cubicBezTo>
                    <a:pt x="144" y="1620"/>
                    <a:pt x="1608" y="155"/>
                    <a:pt x="3406" y="155"/>
                  </a:cubicBezTo>
                  <a:close/>
                  <a:moveTo>
                    <a:pt x="3406" y="1"/>
                  </a:moveTo>
                  <a:cubicBezTo>
                    <a:pt x="1525" y="1"/>
                    <a:pt x="1" y="1536"/>
                    <a:pt x="1" y="3406"/>
                  </a:cubicBezTo>
                  <a:lnTo>
                    <a:pt x="1" y="3477"/>
                  </a:lnTo>
                  <a:cubicBezTo>
                    <a:pt x="1" y="5358"/>
                    <a:pt x="1525" y="6882"/>
                    <a:pt x="3406" y="6882"/>
                  </a:cubicBezTo>
                  <a:lnTo>
                    <a:pt x="36041" y="6882"/>
                  </a:lnTo>
                  <a:cubicBezTo>
                    <a:pt x="36077" y="6882"/>
                    <a:pt x="36113" y="6847"/>
                    <a:pt x="36113" y="6811"/>
                  </a:cubicBezTo>
                  <a:lnTo>
                    <a:pt x="36113" y="84"/>
                  </a:lnTo>
                  <a:cubicBezTo>
                    <a:pt x="36113" y="36"/>
                    <a:pt x="36077" y="1"/>
                    <a:pt x="360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0"/>
            <p:cNvSpPr/>
            <p:nvPr/>
          </p:nvSpPr>
          <p:spPr>
            <a:xfrm>
              <a:off x="211745" y="4201355"/>
              <a:ext cx="2105932" cy="454312"/>
            </a:xfrm>
            <a:custGeom>
              <a:avLst/>
              <a:gdLst/>
              <a:ahLst/>
              <a:cxnLst/>
              <a:rect l="l" t="t" r="r" b="b"/>
              <a:pathLst>
                <a:path w="37255" h="8037" extrusionOk="0">
                  <a:moveTo>
                    <a:pt x="4024" y="0"/>
                  </a:moveTo>
                  <a:cubicBezTo>
                    <a:pt x="1798" y="0"/>
                    <a:pt x="0" y="1798"/>
                    <a:pt x="0" y="4012"/>
                  </a:cubicBezTo>
                  <a:cubicBezTo>
                    <a:pt x="0" y="6239"/>
                    <a:pt x="1810" y="8037"/>
                    <a:pt x="4024" y="8037"/>
                  </a:cubicBezTo>
                  <a:lnTo>
                    <a:pt x="37255" y="8037"/>
                  </a:lnTo>
                  <a:lnTo>
                    <a:pt x="37255" y="7382"/>
                  </a:lnTo>
                  <a:lnTo>
                    <a:pt x="4060" y="7382"/>
                  </a:lnTo>
                  <a:cubicBezTo>
                    <a:pt x="2215" y="7382"/>
                    <a:pt x="726" y="5882"/>
                    <a:pt x="726" y="4048"/>
                  </a:cubicBezTo>
                  <a:lnTo>
                    <a:pt x="726" y="3977"/>
                  </a:lnTo>
                  <a:cubicBezTo>
                    <a:pt x="726" y="2143"/>
                    <a:pt x="2215" y="655"/>
                    <a:pt x="4060" y="655"/>
                  </a:cubicBezTo>
                  <a:lnTo>
                    <a:pt x="37255" y="655"/>
                  </a:lnTo>
                  <a:lnTo>
                    <a:pt x="37255"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0"/>
            <p:cNvSpPr/>
            <p:nvPr/>
          </p:nvSpPr>
          <p:spPr>
            <a:xfrm>
              <a:off x="207675" y="4196607"/>
              <a:ext cx="2114072" cy="463130"/>
            </a:xfrm>
            <a:custGeom>
              <a:avLst/>
              <a:gdLst/>
              <a:ahLst/>
              <a:cxnLst/>
              <a:rect l="l" t="t" r="r" b="b"/>
              <a:pathLst>
                <a:path w="37399" h="8193" extrusionOk="0">
                  <a:moveTo>
                    <a:pt x="37255" y="156"/>
                  </a:moveTo>
                  <a:lnTo>
                    <a:pt x="37255" y="656"/>
                  </a:lnTo>
                  <a:lnTo>
                    <a:pt x="4132" y="656"/>
                  </a:lnTo>
                  <a:cubicBezTo>
                    <a:pt x="2251" y="656"/>
                    <a:pt x="727" y="2191"/>
                    <a:pt x="727" y="4061"/>
                  </a:cubicBezTo>
                  <a:lnTo>
                    <a:pt x="727" y="4132"/>
                  </a:lnTo>
                  <a:cubicBezTo>
                    <a:pt x="727" y="6013"/>
                    <a:pt x="2251" y="7537"/>
                    <a:pt x="4132" y="7537"/>
                  </a:cubicBezTo>
                  <a:lnTo>
                    <a:pt x="37255" y="7537"/>
                  </a:lnTo>
                  <a:lnTo>
                    <a:pt x="37255" y="8037"/>
                  </a:lnTo>
                  <a:lnTo>
                    <a:pt x="4096" y="8037"/>
                  </a:lnTo>
                  <a:cubicBezTo>
                    <a:pt x="1918" y="8037"/>
                    <a:pt x="155" y="6275"/>
                    <a:pt x="155" y="4096"/>
                  </a:cubicBezTo>
                  <a:cubicBezTo>
                    <a:pt x="155" y="1930"/>
                    <a:pt x="1918" y="156"/>
                    <a:pt x="4096" y="156"/>
                  </a:cubicBezTo>
                  <a:close/>
                  <a:moveTo>
                    <a:pt x="4096" y="1"/>
                  </a:moveTo>
                  <a:cubicBezTo>
                    <a:pt x="1834" y="1"/>
                    <a:pt x="1" y="1846"/>
                    <a:pt x="1" y="4096"/>
                  </a:cubicBezTo>
                  <a:cubicBezTo>
                    <a:pt x="1" y="6359"/>
                    <a:pt x="1834" y="8192"/>
                    <a:pt x="4096" y="8192"/>
                  </a:cubicBezTo>
                  <a:lnTo>
                    <a:pt x="37327" y="8192"/>
                  </a:lnTo>
                  <a:cubicBezTo>
                    <a:pt x="37362" y="8192"/>
                    <a:pt x="37398" y="8156"/>
                    <a:pt x="37398" y="8121"/>
                  </a:cubicBezTo>
                  <a:lnTo>
                    <a:pt x="37398" y="7466"/>
                  </a:lnTo>
                  <a:cubicBezTo>
                    <a:pt x="37398" y="7418"/>
                    <a:pt x="37362" y="7383"/>
                    <a:pt x="37327" y="7383"/>
                  </a:cubicBezTo>
                  <a:lnTo>
                    <a:pt x="4132" y="7383"/>
                  </a:lnTo>
                  <a:cubicBezTo>
                    <a:pt x="2334" y="7383"/>
                    <a:pt x="870" y="5930"/>
                    <a:pt x="870" y="4132"/>
                  </a:cubicBezTo>
                  <a:lnTo>
                    <a:pt x="870" y="4061"/>
                  </a:lnTo>
                  <a:cubicBezTo>
                    <a:pt x="870" y="2275"/>
                    <a:pt x="2334" y="810"/>
                    <a:pt x="4132" y="810"/>
                  </a:cubicBezTo>
                  <a:lnTo>
                    <a:pt x="37327" y="810"/>
                  </a:lnTo>
                  <a:cubicBezTo>
                    <a:pt x="37362" y="810"/>
                    <a:pt x="37398" y="775"/>
                    <a:pt x="37398" y="739"/>
                  </a:cubicBezTo>
                  <a:lnTo>
                    <a:pt x="37398" y="84"/>
                  </a:lnTo>
                  <a:cubicBezTo>
                    <a:pt x="37398" y="36"/>
                    <a:pt x="37362" y="1"/>
                    <a:pt x="3732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0"/>
            <p:cNvSpPr/>
            <p:nvPr/>
          </p:nvSpPr>
          <p:spPr>
            <a:xfrm>
              <a:off x="1348471" y="4618585"/>
              <a:ext cx="969221" cy="37082"/>
            </a:xfrm>
            <a:custGeom>
              <a:avLst/>
              <a:gdLst/>
              <a:ahLst/>
              <a:cxnLst/>
              <a:rect l="l" t="t" r="r" b="b"/>
              <a:pathLst>
                <a:path w="17146" h="656" extrusionOk="0">
                  <a:moveTo>
                    <a:pt x="394" y="1"/>
                  </a:moveTo>
                  <a:lnTo>
                    <a:pt x="1" y="656"/>
                  </a:lnTo>
                  <a:lnTo>
                    <a:pt x="17146" y="656"/>
                  </a:lnTo>
                  <a:lnTo>
                    <a:pt x="1714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0"/>
            <p:cNvSpPr/>
            <p:nvPr/>
          </p:nvSpPr>
          <p:spPr>
            <a:xfrm>
              <a:off x="1343779" y="4614572"/>
              <a:ext cx="977982" cy="45165"/>
            </a:xfrm>
            <a:custGeom>
              <a:avLst/>
              <a:gdLst/>
              <a:ahLst/>
              <a:cxnLst/>
              <a:rect l="l" t="t" r="r" b="b"/>
              <a:pathLst>
                <a:path w="17301" h="799" extrusionOk="0">
                  <a:moveTo>
                    <a:pt x="17157" y="143"/>
                  </a:moveTo>
                  <a:lnTo>
                    <a:pt x="17157" y="643"/>
                  </a:lnTo>
                  <a:lnTo>
                    <a:pt x="215" y="643"/>
                  </a:lnTo>
                  <a:lnTo>
                    <a:pt x="524" y="143"/>
                  </a:lnTo>
                  <a:close/>
                  <a:moveTo>
                    <a:pt x="477" y="0"/>
                  </a:moveTo>
                  <a:cubicBezTo>
                    <a:pt x="453" y="0"/>
                    <a:pt x="429" y="12"/>
                    <a:pt x="417" y="36"/>
                  </a:cubicBezTo>
                  <a:lnTo>
                    <a:pt x="12" y="679"/>
                  </a:lnTo>
                  <a:cubicBezTo>
                    <a:pt x="0" y="703"/>
                    <a:pt x="0" y="739"/>
                    <a:pt x="12" y="762"/>
                  </a:cubicBezTo>
                  <a:cubicBezTo>
                    <a:pt x="24" y="786"/>
                    <a:pt x="48" y="798"/>
                    <a:pt x="84" y="798"/>
                  </a:cubicBezTo>
                  <a:lnTo>
                    <a:pt x="17229" y="798"/>
                  </a:lnTo>
                  <a:cubicBezTo>
                    <a:pt x="17264" y="798"/>
                    <a:pt x="17300" y="762"/>
                    <a:pt x="17300" y="727"/>
                  </a:cubicBezTo>
                  <a:lnTo>
                    <a:pt x="17300" y="72"/>
                  </a:lnTo>
                  <a:cubicBezTo>
                    <a:pt x="17300" y="24"/>
                    <a:pt x="17264" y="0"/>
                    <a:pt x="1722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0"/>
            <p:cNvSpPr/>
            <p:nvPr/>
          </p:nvSpPr>
          <p:spPr>
            <a:xfrm>
              <a:off x="1602226" y="4201355"/>
              <a:ext cx="715469" cy="37026"/>
            </a:xfrm>
            <a:custGeom>
              <a:avLst/>
              <a:gdLst/>
              <a:ahLst/>
              <a:cxnLst/>
              <a:rect l="l" t="t" r="r" b="b"/>
              <a:pathLst>
                <a:path w="12657" h="655" extrusionOk="0">
                  <a:moveTo>
                    <a:pt x="405" y="0"/>
                  </a:moveTo>
                  <a:lnTo>
                    <a:pt x="0" y="655"/>
                  </a:lnTo>
                  <a:lnTo>
                    <a:pt x="12657" y="655"/>
                  </a:lnTo>
                  <a:lnTo>
                    <a:pt x="1265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0"/>
            <p:cNvSpPr/>
            <p:nvPr/>
          </p:nvSpPr>
          <p:spPr>
            <a:xfrm>
              <a:off x="1598156" y="4197285"/>
              <a:ext cx="723609" cy="45165"/>
            </a:xfrm>
            <a:custGeom>
              <a:avLst/>
              <a:gdLst/>
              <a:ahLst/>
              <a:cxnLst/>
              <a:rect l="l" t="t" r="r" b="b"/>
              <a:pathLst>
                <a:path w="12801" h="799" extrusionOk="0">
                  <a:moveTo>
                    <a:pt x="12657" y="144"/>
                  </a:moveTo>
                  <a:lnTo>
                    <a:pt x="12657" y="644"/>
                  </a:lnTo>
                  <a:lnTo>
                    <a:pt x="215" y="644"/>
                  </a:lnTo>
                  <a:lnTo>
                    <a:pt x="513" y="144"/>
                  </a:lnTo>
                  <a:close/>
                  <a:moveTo>
                    <a:pt x="477" y="1"/>
                  </a:moveTo>
                  <a:cubicBezTo>
                    <a:pt x="442" y="1"/>
                    <a:pt x="418" y="13"/>
                    <a:pt x="406" y="36"/>
                  </a:cubicBezTo>
                  <a:lnTo>
                    <a:pt x="13" y="691"/>
                  </a:lnTo>
                  <a:cubicBezTo>
                    <a:pt x="1" y="703"/>
                    <a:pt x="1" y="739"/>
                    <a:pt x="13" y="763"/>
                  </a:cubicBezTo>
                  <a:cubicBezTo>
                    <a:pt x="25" y="786"/>
                    <a:pt x="49" y="798"/>
                    <a:pt x="72" y="798"/>
                  </a:cubicBezTo>
                  <a:lnTo>
                    <a:pt x="12729" y="798"/>
                  </a:lnTo>
                  <a:cubicBezTo>
                    <a:pt x="12764" y="798"/>
                    <a:pt x="12800" y="763"/>
                    <a:pt x="12800" y="727"/>
                  </a:cubicBezTo>
                  <a:lnTo>
                    <a:pt x="12800" y="72"/>
                  </a:lnTo>
                  <a:cubicBezTo>
                    <a:pt x="12800" y="24"/>
                    <a:pt x="12764" y="1"/>
                    <a:pt x="1272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0"/>
            <p:cNvSpPr/>
            <p:nvPr/>
          </p:nvSpPr>
          <p:spPr>
            <a:xfrm>
              <a:off x="1366673" y="4315089"/>
              <a:ext cx="465787" cy="8762"/>
            </a:xfrm>
            <a:custGeom>
              <a:avLst/>
              <a:gdLst/>
              <a:ahLst/>
              <a:cxnLst/>
              <a:rect l="l" t="t" r="r" b="b"/>
              <a:pathLst>
                <a:path w="8240" h="155" extrusionOk="0">
                  <a:moveTo>
                    <a:pt x="72" y="0"/>
                  </a:moveTo>
                  <a:cubicBezTo>
                    <a:pt x="36" y="0"/>
                    <a:pt x="0" y="36"/>
                    <a:pt x="0" y="72"/>
                  </a:cubicBezTo>
                  <a:cubicBezTo>
                    <a:pt x="0" y="119"/>
                    <a:pt x="36" y="155"/>
                    <a:pt x="72" y="155"/>
                  </a:cubicBezTo>
                  <a:lnTo>
                    <a:pt x="8168" y="155"/>
                  </a:lnTo>
                  <a:cubicBezTo>
                    <a:pt x="8204" y="155"/>
                    <a:pt x="8239" y="119"/>
                    <a:pt x="8239" y="72"/>
                  </a:cubicBezTo>
                  <a:cubicBezTo>
                    <a:pt x="8239" y="36"/>
                    <a:pt x="8204" y="0"/>
                    <a:pt x="81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0"/>
            <p:cNvSpPr/>
            <p:nvPr/>
          </p:nvSpPr>
          <p:spPr>
            <a:xfrm>
              <a:off x="681495" y="4315089"/>
              <a:ext cx="566745" cy="8762"/>
            </a:xfrm>
            <a:custGeom>
              <a:avLst/>
              <a:gdLst/>
              <a:ahLst/>
              <a:cxnLst/>
              <a:rect l="l" t="t" r="r" b="b"/>
              <a:pathLst>
                <a:path w="10026" h="155" extrusionOk="0">
                  <a:moveTo>
                    <a:pt x="72" y="0"/>
                  </a:moveTo>
                  <a:cubicBezTo>
                    <a:pt x="36" y="0"/>
                    <a:pt x="1" y="36"/>
                    <a:pt x="1" y="72"/>
                  </a:cubicBezTo>
                  <a:cubicBezTo>
                    <a:pt x="1" y="119"/>
                    <a:pt x="36" y="155"/>
                    <a:pt x="72" y="155"/>
                  </a:cubicBezTo>
                  <a:lnTo>
                    <a:pt x="9942" y="155"/>
                  </a:lnTo>
                  <a:cubicBezTo>
                    <a:pt x="9990" y="155"/>
                    <a:pt x="10026" y="119"/>
                    <a:pt x="10026" y="72"/>
                  </a:cubicBezTo>
                  <a:cubicBezTo>
                    <a:pt x="10026" y="36"/>
                    <a:pt x="9990" y="0"/>
                    <a:pt x="99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0"/>
            <p:cNvSpPr/>
            <p:nvPr/>
          </p:nvSpPr>
          <p:spPr>
            <a:xfrm>
              <a:off x="1101499" y="4453694"/>
              <a:ext cx="712755" cy="8818"/>
            </a:xfrm>
            <a:custGeom>
              <a:avLst/>
              <a:gdLst/>
              <a:ahLst/>
              <a:cxnLst/>
              <a:rect l="l" t="t" r="r" b="b"/>
              <a:pathLst>
                <a:path w="12609" h="156" extrusionOk="0">
                  <a:moveTo>
                    <a:pt x="72" y="1"/>
                  </a:moveTo>
                  <a:cubicBezTo>
                    <a:pt x="24" y="1"/>
                    <a:pt x="0" y="37"/>
                    <a:pt x="0" y="84"/>
                  </a:cubicBezTo>
                  <a:cubicBezTo>
                    <a:pt x="0" y="120"/>
                    <a:pt x="24" y="156"/>
                    <a:pt x="72" y="156"/>
                  </a:cubicBezTo>
                  <a:lnTo>
                    <a:pt x="12537" y="156"/>
                  </a:lnTo>
                  <a:cubicBezTo>
                    <a:pt x="12573" y="156"/>
                    <a:pt x="12609" y="120"/>
                    <a:pt x="12609" y="84"/>
                  </a:cubicBezTo>
                  <a:cubicBezTo>
                    <a:pt x="12609" y="37"/>
                    <a:pt x="12573" y="1"/>
                    <a:pt x="1253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0"/>
            <p:cNvSpPr/>
            <p:nvPr/>
          </p:nvSpPr>
          <p:spPr>
            <a:xfrm>
              <a:off x="427796" y="4453694"/>
              <a:ext cx="565388" cy="8818"/>
            </a:xfrm>
            <a:custGeom>
              <a:avLst/>
              <a:gdLst/>
              <a:ahLst/>
              <a:cxnLst/>
              <a:rect l="l" t="t" r="r" b="b"/>
              <a:pathLst>
                <a:path w="10002" h="156" extrusionOk="0">
                  <a:moveTo>
                    <a:pt x="83" y="1"/>
                  </a:moveTo>
                  <a:cubicBezTo>
                    <a:pt x="36" y="1"/>
                    <a:pt x="0" y="37"/>
                    <a:pt x="0" y="84"/>
                  </a:cubicBezTo>
                  <a:cubicBezTo>
                    <a:pt x="0" y="120"/>
                    <a:pt x="36" y="156"/>
                    <a:pt x="83" y="156"/>
                  </a:cubicBezTo>
                  <a:lnTo>
                    <a:pt x="9918" y="156"/>
                  </a:lnTo>
                  <a:cubicBezTo>
                    <a:pt x="9966" y="156"/>
                    <a:pt x="10001" y="120"/>
                    <a:pt x="10001" y="84"/>
                  </a:cubicBezTo>
                  <a:cubicBezTo>
                    <a:pt x="10001" y="37"/>
                    <a:pt x="9966" y="1"/>
                    <a:pt x="991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0"/>
            <p:cNvSpPr/>
            <p:nvPr/>
          </p:nvSpPr>
          <p:spPr>
            <a:xfrm>
              <a:off x="1038866" y="4531137"/>
              <a:ext cx="706085" cy="8762"/>
            </a:xfrm>
            <a:custGeom>
              <a:avLst/>
              <a:gdLst/>
              <a:ahLst/>
              <a:cxnLst/>
              <a:rect l="l" t="t" r="r" b="b"/>
              <a:pathLst>
                <a:path w="12491" h="155" extrusionOk="0">
                  <a:moveTo>
                    <a:pt x="72" y="0"/>
                  </a:moveTo>
                  <a:cubicBezTo>
                    <a:pt x="37" y="0"/>
                    <a:pt x="1" y="36"/>
                    <a:pt x="1" y="72"/>
                  </a:cubicBezTo>
                  <a:cubicBezTo>
                    <a:pt x="1" y="119"/>
                    <a:pt x="37" y="155"/>
                    <a:pt x="72" y="155"/>
                  </a:cubicBezTo>
                  <a:lnTo>
                    <a:pt x="12419" y="155"/>
                  </a:lnTo>
                  <a:cubicBezTo>
                    <a:pt x="12455" y="155"/>
                    <a:pt x="12491" y="119"/>
                    <a:pt x="12491" y="72"/>
                  </a:cubicBezTo>
                  <a:cubicBezTo>
                    <a:pt x="12491" y="36"/>
                    <a:pt x="12467" y="0"/>
                    <a:pt x="124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0"/>
            <p:cNvSpPr/>
            <p:nvPr/>
          </p:nvSpPr>
          <p:spPr>
            <a:xfrm>
              <a:off x="568438" y="4387783"/>
              <a:ext cx="168282" cy="444928"/>
            </a:xfrm>
            <a:custGeom>
              <a:avLst/>
              <a:gdLst/>
              <a:ahLst/>
              <a:cxnLst/>
              <a:rect l="l" t="t" r="r" b="b"/>
              <a:pathLst>
                <a:path w="2977" h="7871" extrusionOk="0">
                  <a:moveTo>
                    <a:pt x="0" y="0"/>
                  </a:moveTo>
                  <a:lnTo>
                    <a:pt x="0" y="7870"/>
                  </a:lnTo>
                  <a:lnTo>
                    <a:pt x="1489" y="6025"/>
                  </a:lnTo>
                  <a:lnTo>
                    <a:pt x="2977" y="7870"/>
                  </a:lnTo>
                  <a:lnTo>
                    <a:pt x="2977"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0"/>
            <p:cNvSpPr/>
            <p:nvPr/>
          </p:nvSpPr>
          <p:spPr>
            <a:xfrm>
              <a:off x="564368" y="4383713"/>
              <a:ext cx="176422" cy="453011"/>
            </a:xfrm>
            <a:custGeom>
              <a:avLst/>
              <a:gdLst/>
              <a:ahLst/>
              <a:cxnLst/>
              <a:rect l="l" t="t" r="r" b="b"/>
              <a:pathLst>
                <a:path w="3121" h="8014" extrusionOk="0">
                  <a:moveTo>
                    <a:pt x="2978" y="144"/>
                  </a:moveTo>
                  <a:lnTo>
                    <a:pt x="2978" y="7728"/>
                  </a:lnTo>
                  <a:lnTo>
                    <a:pt x="1620" y="6049"/>
                  </a:lnTo>
                  <a:cubicBezTo>
                    <a:pt x="1608" y="6037"/>
                    <a:pt x="1585" y="6025"/>
                    <a:pt x="1561" y="6025"/>
                  </a:cubicBezTo>
                  <a:cubicBezTo>
                    <a:pt x="1537" y="6025"/>
                    <a:pt x="1513" y="6037"/>
                    <a:pt x="1501" y="6049"/>
                  </a:cubicBezTo>
                  <a:lnTo>
                    <a:pt x="144" y="7728"/>
                  </a:lnTo>
                  <a:lnTo>
                    <a:pt x="144" y="144"/>
                  </a:lnTo>
                  <a:close/>
                  <a:moveTo>
                    <a:pt x="72" y="1"/>
                  </a:moveTo>
                  <a:cubicBezTo>
                    <a:pt x="25" y="1"/>
                    <a:pt x="1" y="36"/>
                    <a:pt x="1" y="72"/>
                  </a:cubicBezTo>
                  <a:lnTo>
                    <a:pt x="1" y="7942"/>
                  </a:lnTo>
                  <a:cubicBezTo>
                    <a:pt x="1" y="7966"/>
                    <a:pt x="13" y="8002"/>
                    <a:pt x="49" y="8014"/>
                  </a:cubicBezTo>
                  <a:cubicBezTo>
                    <a:pt x="72" y="8014"/>
                    <a:pt x="108" y="8014"/>
                    <a:pt x="132" y="7990"/>
                  </a:cubicBezTo>
                  <a:lnTo>
                    <a:pt x="1561" y="6216"/>
                  </a:lnTo>
                  <a:lnTo>
                    <a:pt x="2989" y="7990"/>
                  </a:lnTo>
                  <a:cubicBezTo>
                    <a:pt x="3013" y="8002"/>
                    <a:pt x="3025" y="8014"/>
                    <a:pt x="3049" y="8014"/>
                  </a:cubicBezTo>
                  <a:lnTo>
                    <a:pt x="3073" y="8014"/>
                  </a:lnTo>
                  <a:cubicBezTo>
                    <a:pt x="3109" y="8002"/>
                    <a:pt x="3120" y="7966"/>
                    <a:pt x="3120" y="7942"/>
                  </a:cubicBezTo>
                  <a:lnTo>
                    <a:pt x="3120" y="72"/>
                  </a:lnTo>
                  <a:cubicBezTo>
                    <a:pt x="3120" y="36"/>
                    <a:pt x="3097" y="1"/>
                    <a:pt x="304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0"/>
            <p:cNvSpPr/>
            <p:nvPr/>
          </p:nvSpPr>
          <p:spPr>
            <a:xfrm>
              <a:off x="706423" y="4636109"/>
              <a:ext cx="8140" cy="61276"/>
            </a:xfrm>
            <a:custGeom>
              <a:avLst/>
              <a:gdLst/>
              <a:ahLst/>
              <a:cxnLst/>
              <a:rect l="l" t="t" r="r" b="b"/>
              <a:pathLst>
                <a:path w="144" h="1084" extrusionOk="0">
                  <a:moveTo>
                    <a:pt x="72" y="0"/>
                  </a:moveTo>
                  <a:cubicBezTo>
                    <a:pt x="36" y="0"/>
                    <a:pt x="0" y="36"/>
                    <a:pt x="0" y="84"/>
                  </a:cubicBezTo>
                  <a:lnTo>
                    <a:pt x="0" y="1013"/>
                  </a:lnTo>
                  <a:cubicBezTo>
                    <a:pt x="0" y="1060"/>
                    <a:pt x="36" y="1084"/>
                    <a:pt x="72" y="1084"/>
                  </a:cubicBezTo>
                  <a:cubicBezTo>
                    <a:pt x="119" y="1084"/>
                    <a:pt x="143" y="1060"/>
                    <a:pt x="143" y="1013"/>
                  </a:cubicBezTo>
                  <a:lnTo>
                    <a:pt x="143" y="84"/>
                  </a:lnTo>
                  <a:cubicBezTo>
                    <a:pt x="143" y="36"/>
                    <a:pt x="119" y="0"/>
                    <a:pt x="7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0"/>
            <p:cNvSpPr/>
            <p:nvPr/>
          </p:nvSpPr>
          <p:spPr>
            <a:xfrm>
              <a:off x="633728" y="4402593"/>
              <a:ext cx="80834" cy="212035"/>
            </a:xfrm>
            <a:custGeom>
              <a:avLst/>
              <a:gdLst/>
              <a:ahLst/>
              <a:cxnLst/>
              <a:rect l="l" t="t" r="r" b="b"/>
              <a:pathLst>
                <a:path w="1430" h="3751" extrusionOk="0">
                  <a:moveTo>
                    <a:pt x="72" y="0"/>
                  </a:moveTo>
                  <a:cubicBezTo>
                    <a:pt x="24" y="0"/>
                    <a:pt x="0" y="36"/>
                    <a:pt x="0" y="83"/>
                  </a:cubicBezTo>
                  <a:cubicBezTo>
                    <a:pt x="0" y="119"/>
                    <a:pt x="24" y="155"/>
                    <a:pt x="72" y="155"/>
                  </a:cubicBezTo>
                  <a:lnTo>
                    <a:pt x="1286" y="155"/>
                  </a:lnTo>
                  <a:lnTo>
                    <a:pt x="1286" y="3667"/>
                  </a:lnTo>
                  <a:cubicBezTo>
                    <a:pt x="1286" y="3715"/>
                    <a:pt x="1322" y="3750"/>
                    <a:pt x="1358" y="3750"/>
                  </a:cubicBezTo>
                  <a:cubicBezTo>
                    <a:pt x="1405" y="3750"/>
                    <a:pt x="1429" y="3715"/>
                    <a:pt x="1429" y="3667"/>
                  </a:cubicBezTo>
                  <a:lnTo>
                    <a:pt x="1429" y="83"/>
                  </a:lnTo>
                  <a:cubicBezTo>
                    <a:pt x="1429" y="36"/>
                    <a:pt x="1405" y="0"/>
                    <a:pt x="135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743;p29">
            <a:extLst>
              <a:ext uri="{FF2B5EF4-FFF2-40B4-BE49-F238E27FC236}">
                <a16:creationId xmlns:a16="http://schemas.microsoft.com/office/drawing/2014/main" id="{05AA4FBC-935A-2C41-9458-6C0970A5F74B}"/>
              </a:ext>
            </a:extLst>
          </p:cNvPr>
          <p:cNvSpPr txBox="1">
            <a:spLocks/>
          </p:cNvSpPr>
          <p:nvPr/>
        </p:nvSpPr>
        <p:spPr>
          <a:xfrm>
            <a:off x="629711" y="1213919"/>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When studying the brain, we can try to understand how it works at different levels :</a:t>
            </a:r>
          </a:p>
          <a:p>
            <a:pPr algn="l">
              <a:lnSpc>
                <a:spcPct val="150000"/>
              </a:lnSpc>
              <a:buFont typeface="Arial" panose="020B0604020202020204" pitchFamily="34" charset="0"/>
              <a:buChar char="•"/>
            </a:pPr>
            <a:r>
              <a:rPr lang="en-US" sz="2400" dirty="0"/>
              <a:t>Knowing the gist of what a machine is doing/ purpose</a:t>
            </a:r>
          </a:p>
          <a:p>
            <a:pPr algn="l">
              <a:lnSpc>
                <a:spcPct val="150000"/>
              </a:lnSpc>
              <a:buFont typeface="Arial" panose="020B0604020202020204" pitchFamily="34" charset="0"/>
              <a:buChar char="•"/>
            </a:pPr>
            <a:r>
              <a:rPr lang="en-US" sz="2400" dirty="0"/>
              <a:t>Knowing the operations and procedures of the machine</a:t>
            </a:r>
          </a:p>
          <a:p>
            <a:pPr algn="l">
              <a:lnSpc>
                <a:spcPct val="150000"/>
              </a:lnSpc>
              <a:buFont typeface="Arial" panose="020B0604020202020204" pitchFamily="34" charset="0"/>
              <a:buChar char="•"/>
            </a:pPr>
            <a:r>
              <a:rPr lang="en-US" sz="2400" dirty="0"/>
              <a:t>Knowing how the machine implements said procedures</a:t>
            </a:r>
          </a:p>
        </p:txBody>
      </p:sp>
    </p:spTree>
    <p:extLst>
      <p:ext uri="{BB962C8B-B14F-4D97-AF65-F5344CB8AC3E}">
        <p14:creationId xmlns:p14="http://schemas.microsoft.com/office/powerpoint/2010/main" val="2968070328"/>
      </p:ext>
    </p:extLst>
  </p:cSld>
  <p:clrMapOvr>
    <a:masterClrMapping/>
  </p:clrMapOvr>
</p:sld>
</file>

<file path=ppt/theme/theme1.xml><?xml version="1.0" encoding="utf-8"?>
<a:theme xmlns:a="http://schemas.openxmlformats.org/drawingml/2006/main" name="Virtual Campaign by Slidesgo">
  <a:themeElements>
    <a:clrScheme name="Simple Light">
      <a:dk1>
        <a:srgbClr val="00004D"/>
      </a:dk1>
      <a:lt1>
        <a:srgbClr val="FFFFFF"/>
      </a:lt1>
      <a:dk2>
        <a:srgbClr val="FFEFE1"/>
      </a:dk2>
      <a:lt2>
        <a:srgbClr val="FFEFE1"/>
      </a:lt2>
      <a:accent1>
        <a:srgbClr val="FAEA00"/>
      </a:accent1>
      <a:accent2>
        <a:srgbClr val="00B181"/>
      </a:accent2>
      <a:accent3>
        <a:srgbClr val="00004D"/>
      </a:accent3>
      <a:accent4>
        <a:srgbClr val="00B9FF"/>
      </a:accent4>
      <a:accent5>
        <a:srgbClr val="FF7AA1"/>
      </a:accent5>
      <a:accent6>
        <a:srgbClr val="FF6A00"/>
      </a:accent6>
      <a:hlink>
        <a:srgbClr val="00004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11465</TotalTime>
  <Words>1435</Words>
  <Application>Microsoft Macintosh PowerPoint</Application>
  <PresentationFormat>On-screen Show (16:9)</PresentationFormat>
  <Paragraphs>155</Paragraphs>
  <Slides>39</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Teko</vt:lpstr>
      <vt:lpstr>Concert One</vt:lpstr>
      <vt:lpstr>Baloo 2</vt:lpstr>
      <vt:lpstr>Cambria Math</vt:lpstr>
      <vt:lpstr>Virtual Campaign by Slidesgo</vt:lpstr>
      <vt:lpstr>MATLAB </vt:lpstr>
      <vt:lpstr>What is a model?</vt:lpstr>
      <vt:lpstr>What is a model?</vt:lpstr>
      <vt:lpstr>What is a model? A way to describee phenomena in abstract  terms that is useful for us to understand, define, quantify or predict  abstract-- removed from referent</vt:lpstr>
      <vt:lpstr>What is a model? “the aim of which is to make a particular part or feature of the world easier to understand, define, quantify, visualize, or simulate “ --Wikipedia</vt:lpstr>
      <vt:lpstr>Models in Science</vt:lpstr>
      <vt:lpstr>Why use computational models</vt:lpstr>
      <vt:lpstr>Why use computational models</vt:lpstr>
      <vt:lpstr>Why use computational models</vt:lpstr>
      <vt:lpstr>Why use computational models</vt:lpstr>
      <vt:lpstr>Marr’s Three levels of analysis</vt:lpstr>
      <vt:lpstr>Steps to making a Computational Model</vt:lpstr>
      <vt:lpstr>Model fitting algorithms</vt:lpstr>
      <vt:lpstr>Model fitting algorithms</vt:lpstr>
      <vt:lpstr>Curve Fitting</vt:lpstr>
      <vt:lpstr>Polynomial Functions</vt:lpstr>
      <vt:lpstr>Polynomial Functions</vt:lpstr>
      <vt:lpstr>Model Error</vt:lpstr>
      <vt:lpstr>Model Error</vt:lpstr>
      <vt:lpstr>Error</vt:lpstr>
      <vt:lpstr>Error Formulas</vt:lpstr>
      <vt:lpstr>Picking the best models based on error</vt:lpstr>
      <vt:lpstr>Picking the best model based on observations</vt:lpstr>
      <vt:lpstr>Likelihood is NOT probability</vt:lpstr>
      <vt:lpstr>What is likelihood</vt:lpstr>
      <vt:lpstr>What is likelihood</vt:lpstr>
      <vt:lpstr>Likelihood Example</vt:lpstr>
      <vt:lpstr>Likelihood Example</vt:lpstr>
      <vt:lpstr>Likelihood Example</vt:lpstr>
      <vt:lpstr>Likelihood Example</vt:lpstr>
      <vt:lpstr>Likelihood Example</vt:lpstr>
      <vt:lpstr>Likelihood Example</vt:lpstr>
      <vt:lpstr>Likelihood</vt:lpstr>
      <vt:lpstr>Likelihood</vt:lpstr>
      <vt:lpstr>Degrees of freedom</vt:lpstr>
      <vt:lpstr>Degrees of freedom</vt:lpstr>
      <vt:lpstr>Overfitting</vt:lpstr>
      <vt:lpstr>Occam’s Razor</vt:lpstr>
      <vt:lpstr>Model selection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MATLAB </dc:title>
  <cp:lastModifiedBy>Jason Da Silva Castanheira</cp:lastModifiedBy>
  <cp:revision>69</cp:revision>
  <dcterms:modified xsi:type="dcterms:W3CDTF">2021-05-03T14:12:41Z</dcterms:modified>
</cp:coreProperties>
</file>